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75" r:id="rId2"/>
    <p:sldId id="256" r:id="rId3"/>
    <p:sldId id="257" r:id="rId4"/>
    <p:sldId id="258" r:id="rId5"/>
    <p:sldId id="259" r:id="rId6"/>
    <p:sldId id="260" r:id="rId7"/>
    <p:sldId id="262" r:id="rId8"/>
    <p:sldId id="263" r:id="rId9"/>
    <p:sldId id="264" r:id="rId10"/>
    <p:sldId id="265" r:id="rId11"/>
    <p:sldId id="266" r:id="rId12"/>
    <p:sldId id="267" r:id="rId13"/>
    <p:sldId id="268"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A319FF-1382-4CA8-A884-2B356E39383C}" type="datetimeFigureOut">
              <a:rPr lang="en-US" smtClean="0"/>
              <a:t>5/12/2015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05C2FC-F1B1-4D59-9ABC-7E7A596F50B1}" type="slidenum">
              <a:rPr lang="en-US" smtClean="0"/>
              <a:t>‹#›</a:t>
            </a:fld>
            <a:endParaRPr lang="en-US"/>
          </a:p>
        </p:txBody>
      </p:sp>
    </p:spTree>
    <p:extLst>
      <p:ext uri="{BB962C8B-B14F-4D97-AF65-F5344CB8AC3E}">
        <p14:creationId xmlns:p14="http://schemas.microsoft.com/office/powerpoint/2010/main" val="2404820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05C2FC-F1B1-4D59-9ABC-7E7A596F50B1}" type="slidenum">
              <a:rPr lang="en-US" smtClean="0"/>
              <a:t>5</a:t>
            </a:fld>
            <a:endParaRPr lang="en-US"/>
          </a:p>
        </p:txBody>
      </p:sp>
    </p:spTree>
    <p:extLst>
      <p:ext uri="{BB962C8B-B14F-4D97-AF65-F5344CB8AC3E}">
        <p14:creationId xmlns:p14="http://schemas.microsoft.com/office/powerpoint/2010/main" val="2567950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05C2FC-F1B1-4D59-9ABC-7E7A596F50B1}" type="slidenum">
              <a:rPr lang="en-US" smtClean="0"/>
              <a:t>10</a:t>
            </a:fld>
            <a:endParaRPr lang="en-US"/>
          </a:p>
        </p:txBody>
      </p:sp>
    </p:spTree>
    <p:extLst>
      <p:ext uri="{BB962C8B-B14F-4D97-AF65-F5344CB8AC3E}">
        <p14:creationId xmlns:p14="http://schemas.microsoft.com/office/powerpoint/2010/main" val="3647254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971824-27A9-4B13-B893-8D488113412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36B37-BE00-4DD8-B3C6-E6CC8E92CDB1}"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71824-27A9-4B13-B893-8D488113412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36B37-BE00-4DD8-B3C6-E6CC8E92CD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971824-27A9-4B13-B893-8D488113412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36B37-BE00-4DD8-B3C6-E6CC8E92CD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B971824-27A9-4B13-B893-8D488113412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36B37-BE00-4DD8-B3C6-E6CC8E92CDB1}"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971824-27A9-4B13-B893-8D488113412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36B37-BE00-4DD8-B3C6-E6CC8E92CD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B971824-27A9-4B13-B893-8D488113412A}"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536B37-BE00-4DD8-B3C6-E6CC8E92CDB1}"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971824-27A9-4B13-B893-8D488113412A}" type="datetimeFigureOut">
              <a:rPr lang="en-US" smtClean="0"/>
              <a:t>5/12/2015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536B37-BE00-4DD8-B3C6-E6CC8E92CDB1}"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B971824-27A9-4B13-B893-8D488113412A}" type="datetimeFigureOut">
              <a:rPr lang="en-US" smtClean="0"/>
              <a:t>5/12/2015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536B37-BE00-4DD8-B3C6-E6CC8E92CD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71824-27A9-4B13-B893-8D488113412A}" type="datetimeFigureOut">
              <a:rPr lang="en-US" smtClean="0"/>
              <a:t>5/12/2015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536B37-BE00-4DD8-B3C6-E6CC8E92CD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971824-27A9-4B13-B893-8D488113412A}"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536B37-BE00-4DD8-B3C6-E6CC8E92CD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971824-27A9-4B13-B893-8D488113412A}"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536B37-BE00-4DD8-B3C6-E6CC8E92CDB1}"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B971824-27A9-4B13-B893-8D488113412A}" type="datetimeFigureOut">
              <a:rPr lang="en-US" smtClean="0"/>
              <a:t>5/12/2015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E536B37-BE00-4DD8-B3C6-E6CC8E92CD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339552" y="1538456"/>
            <a:ext cx="6400800" cy="3474720"/>
          </a:xfrm>
        </p:spPr>
        <p:txBody>
          <a:bodyPr>
            <a:normAutofit fontScale="92500" lnSpcReduction="10000"/>
          </a:bodyPr>
          <a:lstStyle/>
          <a:p>
            <a:pPr marL="45720" indent="0" algn="ctr">
              <a:buNone/>
            </a:pPr>
            <a:r>
              <a:rPr lang="fa-IR" sz="6000" b="1" dirty="0" smtClean="0">
                <a:cs typeface="B Nazanin" panose="00000400000000000000" pitchFamily="2" charset="-78"/>
              </a:rPr>
              <a:t>نمونه هایی از اختراعات </a:t>
            </a:r>
            <a:endParaRPr lang="en-US" sz="6000" b="1" dirty="0" smtClean="0">
              <a:cs typeface="B Nazanin" panose="00000400000000000000" pitchFamily="2" charset="-78"/>
            </a:endParaRPr>
          </a:p>
          <a:p>
            <a:pPr marL="45720" indent="0" algn="ctr">
              <a:buNone/>
            </a:pPr>
            <a:r>
              <a:rPr lang="fa-IR" sz="6000" b="1" dirty="0" smtClean="0">
                <a:cs typeface="B Nazanin" panose="00000400000000000000" pitchFamily="2" charset="-78"/>
              </a:rPr>
              <a:t>نوین در حیطه پزشکی</a:t>
            </a:r>
            <a:endParaRPr lang="en-US" sz="6000" b="1" dirty="0" smtClean="0">
              <a:cs typeface="B Nazanin" panose="00000400000000000000" pitchFamily="2" charset="-78"/>
            </a:endParaRPr>
          </a:p>
          <a:p>
            <a:pPr marL="45720" indent="0" algn="ctr">
              <a:buNone/>
            </a:pPr>
            <a:endParaRPr lang="en-US" sz="6000" b="1" dirty="0">
              <a:cs typeface="B Nazanin" panose="00000400000000000000" pitchFamily="2" charset="-78"/>
            </a:endParaRPr>
          </a:p>
          <a:p>
            <a:pPr marL="45720" indent="0" algn="ctr">
              <a:buNone/>
            </a:pPr>
            <a:r>
              <a:rPr lang="fa-IR" sz="2400" b="1" dirty="0" smtClean="0">
                <a:cs typeface="B Nazanin" panose="00000400000000000000" pitchFamily="2" charset="-78"/>
              </a:rPr>
              <a:t>اردیبهشت 94</a:t>
            </a:r>
            <a:endParaRPr lang="en-US" sz="2400" b="1" dirty="0" smtClean="0">
              <a:cs typeface="B Nazanin" panose="00000400000000000000" pitchFamily="2" charset="-78"/>
            </a:endParaRPr>
          </a:p>
          <a:p>
            <a:pPr marL="45720" indent="0" algn="ctr">
              <a:buNone/>
            </a:pPr>
            <a:endParaRPr lang="en-US" sz="6000" b="1" dirty="0">
              <a:cs typeface="B Nazanin" panose="00000400000000000000" pitchFamily="2" charset="-78"/>
            </a:endParaRPr>
          </a:p>
        </p:txBody>
      </p:sp>
    </p:spTree>
    <p:extLst>
      <p:ext uri="{BB962C8B-B14F-4D97-AF65-F5344CB8AC3E}">
        <p14:creationId xmlns:p14="http://schemas.microsoft.com/office/powerpoint/2010/main" val="3852893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7544" y="188640"/>
            <a:ext cx="8064896" cy="5256584"/>
          </a:xfrm>
        </p:spPr>
        <p:txBody>
          <a:bodyPr>
            <a:normAutofit fontScale="77500" lnSpcReduction="20000"/>
          </a:bodyPr>
          <a:lstStyle/>
          <a:p>
            <a:pPr marL="45720" indent="0" algn="ctr" rtl="1">
              <a:buNone/>
            </a:pPr>
            <a:r>
              <a:rPr lang="fa-IR" sz="5800" b="1" dirty="0">
                <a:cs typeface="B Nazanin" panose="00000400000000000000" pitchFamily="2" charset="-78"/>
              </a:rPr>
              <a:t>مگس!الهام بخش طراحی سمعک فوق حساس شد!</a:t>
            </a:r>
          </a:p>
          <a:p>
            <a:pPr marL="45720" indent="0" algn="justLow" rtl="1">
              <a:buNone/>
            </a:pPr>
            <a:r>
              <a:rPr lang="fa-IR" dirty="0" smtClean="0">
                <a:cs typeface="B Nazanin" panose="00000400000000000000" pitchFamily="2" charset="-78"/>
              </a:rPr>
              <a:t>دانشمندان </a:t>
            </a:r>
            <a:r>
              <a:rPr lang="fa-IR" dirty="0">
                <a:cs typeface="B Nazanin" panose="00000400000000000000" pitchFamily="2" charset="-78"/>
              </a:rPr>
              <a:t>موفق به ساخت یک دستگاه پیش‌ساخت کوچک با تقلید از مکانیزم شنوایی یک مگس انگلی شده‌اند که ممکن است تولید نسل جدیدی از سمعکها و فناوریهای نظامی را در پی داشته باشد. مگس کوچک و زردرنگ </a:t>
            </a:r>
            <a:r>
              <a:rPr lang="en-US" dirty="0" err="1">
                <a:cs typeface="B Nazanin" panose="00000400000000000000" pitchFamily="2" charset="-78"/>
              </a:rPr>
              <a:t>Ormia</a:t>
            </a:r>
            <a:r>
              <a:rPr lang="en-US" dirty="0">
                <a:cs typeface="B Nazanin" panose="00000400000000000000" pitchFamily="2" charset="-78"/>
              </a:rPr>
              <a:t> </a:t>
            </a:r>
            <a:r>
              <a:rPr lang="en-US" dirty="0" err="1">
                <a:cs typeface="B Nazanin" panose="00000400000000000000" pitchFamily="2" charset="-78"/>
              </a:rPr>
              <a:t>ochracea</a:t>
            </a:r>
            <a:r>
              <a:rPr lang="en-US" dirty="0">
                <a:cs typeface="B Nazanin" panose="00000400000000000000" pitchFamily="2" charset="-78"/>
              </a:rPr>
              <a:t> </a:t>
            </a:r>
            <a:r>
              <a:rPr lang="fa-IR" dirty="0">
                <a:cs typeface="B Nazanin" panose="00000400000000000000" pitchFamily="2" charset="-78"/>
              </a:rPr>
              <a:t>با برخورداری از سیستم شنوایی بسیار دقیق خود که بر مبنای یک مکانسیم پردازش صدای پیچیده غیر قابل مقایسه با سایر حشرات شناخته‌شده است، می‌تواند محل یک جیرجیرک را با دقت بسیار شناسایی کند. دستگاه دو میلیمتری محققان دانشگاه تگزاس آستین از از مواد پیزوالکتریکی بهره می‌برد که فشار مکانیکی را به سیگنال الکتریکی تبدیل می‌کند. کاربرد این مواد به معنی احتیاج کمتر دستگاه به انرژی است.</a:t>
            </a:r>
            <a:br>
              <a:rPr lang="fa-IR" dirty="0">
                <a:cs typeface="B Nazanin" panose="00000400000000000000" pitchFamily="2" charset="-78"/>
              </a:rPr>
            </a:br>
            <a:r>
              <a:rPr lang="fa-IR" dirty="0">
                <a:cs typeface="B Nazanin" panose="00000400000000000000" pitchFamily="2" charset="-78"/>
              </a:rPr>
              <a:t>به گفته محققان، ترکیب مکانیزم خاص با بازخوانی پیزوالکتریکی یک گام بزرگ در جهت تجاری‌سازی این فناوری است. کاهش مصرف انرژی همیشه یکی از موارد بسیار مهم در فناوری دستگاههای سمعک بوده است. همچنین کاربردهای نظامی و دفاعی نیز برای این دستگاه وجود دارد. برای مثال در محیطهای تاریک که سرنخهای بصری در دسترس نیستند، مکان‌یابی رویدادها با استفاده از صدا بسیار حیاتی خواهد بود. کار پیشگامانه کشف مکانیزم غیرعادی مگس توسط رونالد مایلز از دانشگاه بینگهامتون و همکارانش رونالد هوی و دانیل رابرت انجام شد که ۲۰ سال پیش برای اولین بار مکانیسم تقویت فاز مورد استفاده توسط این مگس را برای دستیابی به شنوایی جهت‌دار خود توصیف کردند.</a:t>
            </a:r>
            <a:br>
              <a:rPr lang="fa-IR" dirty="0">
                <a:cs typeface="B Nazanin" panose="00000400000000000000" pitchFamily="2" charset="-78"/>
              </a:rPr>
            </a:br>
            <a:r>
              <a:rPr lang="fa-IR" dirty="0">
                <a:cs typeface="B Nazanin" panose="00000400000000000000" pitchFamily="2" charset="-78"/>
              </a:rPr>
              <a:t>محققان با استفاده از این دستاورد، یک الاکلنگ مینیاتوری حساس به فشار را از جنس سیلیکون ساختند که دارای پرتو منعطف و مواد یکپارچه پیزوالکتریکی است. نوآوری اصلی این دانشمندان در اصل، استفاده از مواد پیزوالکتریکی بوده و به آنها اجازه داد تا بطور همزمان خم و چرخش پرتو الاکلنگی را اندازه‌گیری کنند. اندازه‌گیری همزمان این دو حالت ارتعاشی به دانشمندان اجازه داد تا قابلیت ویژه مگس </a:t>
            </a:r>
            <a:r>
              <a:rPr lang="en-US" dirty="0" err="1">
                <a:cs typeface="B Nazanin" panose="00000400000000000000" pitchFamily="2" charset="-78"/>
              </a:rPr>
              <a:t>Ormia</a:t>
            </a:r>
            <a:r>
              <a:rPr lang="en-US" dirty="0">
                <a:cs typeface="B Nazanin" panose="00000400000000000000" pitchFamily="2" charset="-78"/>
              </a:rPr>
              <a:t> </a:t>
            </a:r>
            <a:r>
              <a:rPr lang="en-US" dirty="0" err="1">
                <a:cs typeface="B Nazanin" panose="00000400000000000000" pitchFamily="2" charset="-78"/>
              </a:rPr>
              <a:t>ochracea</a:t>
            </a:r>
            <a:r>
              <a:rPr lang="en-US" dirty="0">
                <a:cs typeface="B Nazanin" panose="00000400000000000000" pitchFamily="2" charset="-78"/>
              </a:rPr>
              <a:t> </a:t>
            </a:r>
            <a:r>
              <a:rPr lang="fa-IR" dirty="0">
                <a:cs typeface="B Nazanin" panose="00000400000000000000" pitchFamily="2" charset="-78"/>
              </a:rPr>
              <a:t>برای شناسایی جهت صدا را در دستگاهی به اندازه فیزیولوژی این حشره بازسازی کنند. فناوری جدید می‌تواند به ساخت نسل جدیدی از سمعکهای حاوی میکروفونهای هوشمند منجر شود که بصورت انطباقی فقط بر روی مکالمات یا صداهایی تمرکز می‌کنند که مورد توجه کاربر است.</a:t>
            </a:r>
          </a:p>
          <a:p>
            <a:pPr marL="45720" indent="0" algn="justLow" rtl="1">
              <a:buNone/>
            </a:pPr>
            <a:endParaRPr lang="en-US" dirty="0">
              <a:cs typeface="B Nazanin" panose="00000400000000000000" pitchFamily="2" charset="-78"/>
            </a:endParaRPr>
          </a:p>
        </p:txBody>
      </p:sp>
      <p:pic>
        <p:nvPicPr>
          <p:cNvPr id="10242" name="Picture 2" descr="BMEcenter.ir-6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245942"/>
            <a:ext cx="2667000" cy="1495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163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3568" y="260648"/>
            <a:ext cx="7920880" cy="4608512"/>
          </a:xfrm>
        </p:spPr>
        <p:txBody>
          <a:bodyPr>
            <a:normAutofit fontScale="85000" lnSpcReduction="20000"/>
          </a:bodyPr>
          <a:lstStyle/>
          <a:p>
            <a:pPr marL="45720" indent="0" algn="ctr" rtl="1">
              <a:buNone/>
            </a:pPr>
            <a:r>
              <a:rPr lang="fa-IR" sz="4200" b="1" dirty="0">
                <a:cs typeface="B Nazanin" panose="00000400000000000000" pitchFamily="2" charset="-78"/>
              </a:rPr>
              <a:t>نظارت بر ضربان قلب با هدفون </a:t>
            </a:r>
            <a:r>
              <a:rPr lang="fa-IR" sz="4200" b="1" dirty="0" smtClean="0">
                <a:cs typeface="B Nazanin" panose="00000400000000000000" pitchFamily="2" charset="-78"/>
              </a:rPr>
              <a:t>هوشمند</a:t>
            </a:r>
            <a:endParaRPr lang="en-US" sz="4200" b="1" dirty="0" smtClean="0">
              <a:cs typeface="B Nazanin" panose="00000400000000000000" pitchFamily="2" charset="-78"/>
            </a:endParaRPr>
          </a:p>
          <a:p>
            <a:pPr marL="45720" indent="0" algn="ctr" rtl="1">
              <a:buNone/>
            </a:pPr>
            <a:endParaRPr lang="fa-IR" sz="4200" b="1" dirty="0">
              <a:cs typeface="B Nazanin" panose="00000400000000000000" pitchFamily="2" charset="-78"/>
            </a:endParaRPr>
          </a:p>
          <a:p>
            <a:pPr marL="45720" indent="0" algn="justLow" rtl="1">
              <a:buNone/>
            </a:pPr>
            <a:r>
              <a:rPr lang="fa-IR" dirty="0" smtClean="0">
                <a:cs typeface="B Nazanin" panose="00000400000000000000" pitchFamily="2" charset="-78"/>
              </a:rPr>
              <a:t>شرکت </a:t>
            </a:r>
            <a:r>
              <a:rPr lang="fa-IR" dirty="0">
                <a:cs typeface="B Nazanin" panose="00000400000000000000" pitchFamily="2" charset="-78"/>
              </a:rPr>
              <a:t>اینتل با همکاری ۵۰ </a:t>
            </a:r>
            <a:r>
              <a:rPr lang="en-US" dirty="0">
                <a:cs typeface="B Nazanin" panose="00000400000000000000" pitchFamily="2" charset="-78"/>
              </a:rPr>
              <a:t>Cent </a:t>
            </a:r>
            <a:r>
              <a:rPr lang="fa-IR" dirty="0">
                <a:cs typeface="B Nazanin" panose="00000400000000000000" pitchFamily="2" charset="-78"/>
              </a:rPr>
              <a:t>به دنبال ساخت مجموعه‌ای از هدفون‌هاست که حسگرهای آن‌ها، ضربان قلب کاربر را در تمامی اوقات حتی هنگام نشستن یا پیاده‌روی اندازه‌گیری می‌کنند. چون هدفون‌های </a:t>
            </a:r>
            <a:r>
              <a:rPr lang="en-US" dirty="0">
                <a:cs typeface="B Nazanin" panose="00000400000000000000" pitchFamily="2" charset="-78"/>
              </a:rPr>
              <a:t>SMS Audio </a:t>
            </a:r>
            <a:r>
              <a:rPr lang="en-US" dirty="0" err="1">
                <a:cs typeface="B Nazanin" panose="00000400000000000000" pitchFamily="2" charset="-78"/>
              </a:rPr>
              <a:t>BioSport</a:t>
            </a:r>
            <a:r>
              <a:rPr lang="en-US" dirty="0">
                <a:cs typeface="B Nazanin" panose="00000400000000000000" pitchFamily="2" charset="-78"/>
              </a:rPr>
              <a:t> In-Ear </a:t>
            </a:r>
            <a:r>
              <a:rPr lang="fa-IR" dirty="0">
                <a:cs typeface="B Nazanin" panose="00000400000000000000" pitchFamily="2" charset="-78"/>
              </a:rPr>
              <a:t>انرژی‌شان را از تلفن یا دستگاه پخش </a:t>
            </a:r>
            <a:r>
              <a:rPr lang="en-US" dirty="0">
                <a:cs typeface="B Nazanin" panose="00000400000000000000" pitchFamily="2" charset="-78"/>
              </a:rPr>
              <a:t>MP3 </a:t>
            </a:r>
            <a:r>
              <a:rPr lang="fa-IR" dirty="0">
                <a:cs typeface="B Nazanin" panose="00000400000000000000" pitchFamily="2" charset="-78"/>
              </a:rPr>
              <a:t>متصل می‌گیرند، هیچ‌گاه نیاز به شارژشدن ندارند. تمامی اطلاعات ضربان قلبی که این  هدفون هوشمند  جمع‌آوری می‌کند، به صورت آنلاین قابل‌پست‌شدن و تحلیل است و کاربران توصیه لازم را برای ارتقای سلامتی‌ یا کاهش وزنشان دریافت می‌کنند. این ابزار دارای حسگر نوری جاسازی‌شده‌ای است که تغییر ضربان قلب را اندازه‌گیری می‌کند و سیگنال‌های نویز ناشی از حرکت بدن و نور محیط را از بین می‌برد</a:t>
            </a:r>
            <a:r>
              <a:rPr lang="fa-IR" dirty="0" smtClean="0">
                <a:cs typeface="B Nazanin" panose="00000400000000000000" pitchFamily="2" charset="-78"/>
              </a:rPr>
              <a:t>.</a:t>
            </a:r>
            <a:endParaRPr lang="en-US" dirty="0" smtClean="0">
              <a:cs typeface="B Nazanin" panose="00000400000000000000" pitchFamily="2" charset="-78"/>
            </a:endParaRPr>
          </a:p>
          <a:p>
            <a:pPr marL="45720" indent="0" algn="justLow" rtl="1">
              <a:buNone/>
            </a:pP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هدفون‌های قابل‌جاسازی در گوش همچنین مجهز به نرم‌افزاری هستند که سرعت موسیقی را بر اساس سطح فعالیت کاربر تغییر می‌دهد. شرکت‌های سازنده مدعی‌اند این سیستم‌ها کیفیت صوتی بالایی ارائه می‌دهند، همچنین ضدعرق و ضدآب بوده و به برنامه </a:t>
            </a:r>
            <a:r>
              <a:rPr lang="en-US" dirty="0" err="1">
                <a:cs typeface="B Nazanin" panose="00000400000000000000" pitchFamily="2" charset="-78"/>
              </a:rPr>
              <a:t>RunKeeper</a:t>
            </a:r>
            <a:r>
              <a:rPr lang="en-US" dirty="0">
                <a:cs typeface="B Nazanin" panose="00000400000000000000" pitchFamily="2" charset="-78"/>
              </a:rPr>
              <a:t> </a:t>
            </a:r>
            <a:r>
              <a:rPr lang="fa-IR" dirty="0">
                <a:cs typeface="B Nazanin" panose="00000400000000000000" pitchFamily="2" charset="-78"/>
              </a:rPr>
              <a:t>متصل می‌شوند. این فناوری اواخر سال ۲۰۱۴ میلادی عرضه شد و شرکت اینتل ماه ژانویه نمونه‌های اولیه آن را در «نمایشگاه ابزار الکترونیکی مصرفی» در لاس‌وگاس به نمایش گذاشت.</a:t>
            </a:r>
          </a:p>
          <a:p>
            <a:pPr marL="45720" indent="0" algn="justLow" rtl="1">
              <a:buNone/>
            </a:pPr>
            <a:endParaRPr lang="en-US" dirty="0">
              <a:cs typeface="B Nazanin" panose="00000400000000000000" pitchFamily="2" charset="-78"/>
            </a:endParaRPr>
          </a:p>
        </p:txBody>
      </p:sp>
      <p:pic>
        <p:nvPicPr>
          <p:cNvPr id="11266" name="Picture 2" descr="BMEcenter.ir-6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725144"/>
            <a:ext cx="28575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5290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11560" y="404664"/>
            <a:ext cx="7920880" cy="4104456"/>
          </a:xfrm>
        </p:spPr>
        <p:txBody>
          <a:bodyPr>
            <a:normAutofit fontScale="85000" lnSpcReduction="20000"/>
          </a:bodyPr>
          <a:lstStyle/>
          <a:p>
            <a:pPr marL="45720" indent="0" algn="ctr" rtl="1">
              <a:buNone/>
            </a:pPr>
            <a:r>
              <a:rPr lang="fa-IR" sz="4000" dirty="0" smtClean="0">
                <a:cs typeface="B Nazanin" panose="00000400000000000000" pitchFamily="2" charset="-78"/>
              </a:rPr>
              <a:t>بیوپرینتر:از </a:t>
            </a:r>
            <a:r>
              <a:rPr lang="fa-IR" sz="4000" dirty="0">
                <a:cs typeface="B Nazanin" panose="00000400000000000000" pitchFamily="2" charset="-78"/>
              </a:rPr>
              <a:t>اندام های مصنوعی و کل اندام های بدن بیوپرینت بگیرید</a:t>
            </a:r>
          </a:p>
          <a:p>
            <a:pPr marL="45720" indent="0" algn="just" rtl="1">
              <a:buNone/>
            </a:pPr>
            <a:r>
              <a:rPr lang="fa-IR" dirty="0" smtClean="0">
                <a:cs typeface="B Nazanin" panose="00000400000000000000" pitchFamily="2" charset="-78"/>
              </a:rPr>
              <a:t>همه </a:t>
            </a:r>
            <a:r>
              <a:rPr lang="fa-IR" dirty="0">
                <a:cs typeface="B Nazanin" panose="00000400000000000000" pitchFamily="2" charset="-78"/>
              </a:rPr>
              <a:t>ما در مورد پرینترهای سه </a:t>
            </a:r>
            <a:r>
              <a:rPr lang="fa-IR" dirty="0" smtClean="0">
                <a:cs typeface="B Nazanin" panose="00000400000000000000" pitchFamily="2" charset="-78"/>
              </a:rPr>
              <a:t>بعدی</a:t>
            </a:r>
            <a:r>
              <a:rPr lang="en-US" dirty="0" smtClean="0">
                <a:cs typeface="B Nazanin" panose="00000400000000000000" pitchFamily="2" charset="-78"/>
              </a:rPr>
              <a:t> </a:t>
            </a:r>
            <a:r>
              <a:rPr lang="fa-IR" dirty="0">
                <a:cs typeface="B Nazanin" panose="00000400000000000000" pitchFamily="2" charset="-78"/>
              </a:rPr>
              <a:t>معمولی شنیده‌ایم، ولی زیست پرینترهای سه‌بعدی (۳</a:t>
            </a:r>
            <a:r>
              <a:rPr lang="en-US" dirty="0">
                <a:cs typeface="B Nazanin" panose="00000400000000000000" pitchFamily="2" charset="-78"/>
              </a:rPr>
              <a:t>D </a:t>
            </a:r>
            <a:r>
              <a:rPr lang="en-US" dirty="0" err="1">
                <a:cs typeface="B Nazanin" panose="00000400000000000000" pitchFamily="2" charset="-78"/>
              </a:rPr>
              <a:t>Bioprinters</a:t>
            </a:r>
            <a:r>
              <a:rPr lang="en-US" dirty="0">
                <a:cs typeface="B Nazanin" panose="00000400000000000000" pitchFamily="2" charset="-78"/>
              </a:rPr>
              <a:t>) </a:t>
            </a:r>
            <a:r>
              <a:rPr lang="fa-IR" dirty="0">
                <a:cs typeface="B Nazanin" panose="00000400000000000000" pitchFamily="2" charset="-78"/>
              </a:rPr>
              <a:t>چه هستند؟</a:t>
            </a:r>
          </a:p>
          <a:p>
            <a:pPr marL="45720" indent="0" algn="just" rtl="1">
              <a:buNone/>
            </a:pPr>
            <a:r>
              <a:rPr lang="fa-IR" dirty="0">
                <a:cs typeface="B Nazanin" panose="00000400000000000000" pitchFamily="2" charset="-78"/>
              </a:rPr>
              <a:t>به ندرت پیش می‌آید که یک محصول به خودی خود بیان کننده این باشد که تکنولوژی و انسان در آینده به کدام سمت می‌روند.</a:t>
            </a:r>
          </a:p>
          <a:p>
            <a:pPr marL="45720" indent="0" algn="just" rtl="1">
              <a:buNone/>
            </a:pPr>
            <a:r>
              <a:rPr lang="fa-IR" dirty="0">
                <a:cs typeface="B Nazanin" panose="00000400000000000000" pitchFamily="2" charset="-78"/>
              </a:rPr>
              <a:t>تکنولوژی بیوپرینت به پزشکان و دانشمندان اجازه خواهد داد تا بافت‌های مصنوعی و کل اندام انسان را پرینت بگیرند. این بدون شک یک انقلاب پزشکی با انواع مسایل اخلاقی دور و بر آن خواهد بود.</a:t>
            </a:r>
          </a:p>
          <a:p>
            <a:pPr marL="45720" indent="0" algn="just" rtl="1">
              <a:buNone/>
            </a:pPr>
            <a:r>
              <a:rPr lang="fa-IR" dirty="0">
                <a:cs typeface="B Nazanin" panose="00000400000000000000" pitchFamily="2" charset="-78"/>
              </a:rPr>
              <a:t>یک پرینتر جوهر افشان معمولی، جوهر رنگ‌های مختلف را بر روی سطح صاف کاغذ اسپری می‌کند. از سوی دیگر، کارتریج بیوپرینترها با سلول‌های بنیادی انسان و یا دیگر سلول‌های زنده انسان شارژ می‌شوند و با حرکت در سه صفحه این اجازه را می‌دهد که بافت‌ها و اندام‌های سه‌بعدی را شبیه‌سازی کنیم. سلول‌ها در یک ژل محافظ قرار داده می‌شوند. در عرض چند ساعت یک بیوپرینتر می‌تواند یک چشم، کلیه، قلب و یا کبد اختصاصی شما را تولید کند!</a:t>
            </a:r>
          </a:p>
          <a:p>
            <a:pPr marL="45720" indent="0" algn="just" rtl="1">
              <a:buNone/>
            </a:pPr>
            <a:endParaRPr lang="en-US" dirty="0">
              <a:cs typeface="B Nazanin" panose="00000400000000000000" pitchFamily="2" charset="-78"/>
            </a:endParaRPr>
          </a:p>
        </p:txBody>
      </p:sp>
      <p:pic>
        <p:nvPicPr>
          <p:cNvPr id="12290" name="Picture 2" descr="BMEcenter.ir-6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795" y="4133784"/>
            <a:ext cx="1808989" cy="2713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7159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95536" y="731520"/>
            <a:ext cx="7848872" cy="4137640"/>
          </a:xfrm>
        </p:spPr>
        <p:txBody>
          <a:bodyPr>
            <a:normAutofit fontScale="85000" lnSpcReduction="10000"/>
          </a:bodyPr>
          <a:lstStyle/>
          <a:p>
            <a:pPr marL="45720" indent="0" algn="justLow" rtl="1">
              <a:buNone/>
            </a:pPr>
            <a:r>
              <a:rPr lang="fa-IR" sz="4600" b="1" dirty="0">
                <a:cs typeface="B Nazanin" panose="00000400000000000000" pitchFamily="2" charset="-78"/>
              </a:rPr>
              <a:t>شناسایی حملات صرع با ساعت هوشمند</a:t>
            </a:r>
          </a:p>
          <a:p>
            <a:pPr marL="45720" indent="0" algn="justLow" rtl="1">
              <a:buNone/>
            </a:pPr>
            <a:r>
              <a:rPr lang="fa-IR" dirty="0" smtClean="0">
                <a:cs typeface="B Nazanin" panose="00000400000000000000" pitchFamily="2" charset="-78"/>
              </a:rPr>
              <a:t>ساعت </a:t>
            </a:r>
            <a:r>
              <a:rPr lang="fa-IR" dirty="0">
                <a:cs typeface="B Nazanin" panose="00000400000000000000" pitchFamily="2" charset="-78"/>
              </a:rPr>
              <a:t>هوشمند مچی جدید به نام </a:t>
            </a:r>
            <a:r>
              <a:rPr lang="en-US" dirty="0">
                <a:cs typeface="B Nazanin" panose="00000400000000000000" pitchFamily="2" charset="-78"/>
              </a:rPr>
              <a:t>Embrace </a:t>
            </a:r>
            <a:r>
              <a:rPr lang="fa-IR" dirty="0">
                <a:cs typeface="B Nazanin" panose="00000400000000000000" pitchFamily="2" charset="-78"/>
              </a:rPr>
              <a:t>می‌تواند علائم هشداردهنده حمله صرع را شناسایی کند. این سامانه که توسط شرکت </a:t>
            </a:r>
            <a:r>
              <a:rPr lang="en-US" dirty="0" err="1">
                <a:cs typeface="B Nazanin" panose="00000400000000000000" pitchFamily="2" charset="-78"/>
              </a:rPr>
              <a:t>Empatica</a:t>
            </a:r>
            <a:r>
              <a:rPr lang="en-US" dirty="0">
                <a:cs typeface="B Nazanin" panose="00000400000000000000" pitchFamily="2" charset="-78"/>
              </a:rPr>
              <a:t> </a:t>
            </a:r>
            <a:r>
              <a:rPr lang="fa-IR" dirty="0">
                <a:cs typeface="B Nazanin" panose="00000400000000000000" pitchFamily="2" charset="-78"/>
              </a:rPr>
              <a:t>و با همکاری دانشگاه ام‌آی‌تی ارائه شده، فعالیت الکتریکی پوست را به عنوان نشانگر تغییرات عمیق در مغز ارزیابی می‌کند. این سیستم از مدلی مبتنی بر سال‌ها داده‌های بالینی برای تشخیص این موضوع کمک می‌کند که کدام تغییرات، پیش‌بینی‌کننده صرع هستند.</a:t>
            </a:r>
            <a:br>
              <a:rPr lang="fa-IR" dirty="0">
                <a:cs typeface="B Nazanin" panose="00000400000000000000" pitchFamily="2" charset="-78"/>
              </a:rPr>
            </a:br>
            <a:r>
              <a:rPr lang="fa-IR" dirty="0">
                <a:cs typeface="B Nazanin" panose="00000400000000000000" pitchFamily="2" charset="-78"/>
              </a:rPr>
              <a:t>در طول حمله صرع، فعالیت بالای آمیگدال (ناحیه‌ای در مغز) منجر به توقف تنفس می‌شود. این فعالیت بالا همچنین پاسخ رسانایی الکتریکی بالای پوست را موجب می‌شود. ساعت مچی هوشمند جدید این واکنش را شکار کرده و از آن به عنوان ابزاری برای ارسال پیغام هشدار استفاده می‌کند.</a:t>
            </a:r>
            <a:br>
              <a:rPr lang="fa-IR" dirty="0">
                <a:cs typeface="B Nazanin" panose="00000400000000000000" pitchFamily="2" charset="-78"/>
              </a:rPr>
            </a:br>
            <a:r>
              <a:rPr lang="fa-IR" dirty="0">
                <a:cs typeface="B Nazanin" panose="00000400000000000000" pitchFamily="2" charset="-78"/>
              </a:rPr>
              <a:t>زمانی که </a:t>
            </a:r>
            <a:r>
              <a:rPr lang="en-US" dirty="0">
                <a:cs typeface="B Nazanin" panose="00000400000000000000" pitchFamily="2" charset="-78"/>
              </a:rPr>
              <a:t>Embrace </a:t>
            </a:r>
            <a:r>
              <a:rPr lang="fa-IR" dirty="0">
                <a:cs typeface="B Nazanin" panose="00000400000000000000" pitchFamily="2" charset="-78"/>
              </a:rPr>
              <a:t>یک حمله صرع مشهود را شناسایی می‌کند، پیغامی را به دوستان از پیش تعیین‌شده یا خانواده فرد بیمار ارسال می‌کند. این ساعت همچنین دمای معمولی و داده‌های حرکتی دریافتی را جمع‌آوری می‌کند و به کاربر امکان اندازه‌گیری فعالیت فیزیکی و کیفیت خوابش را می‌دهد.</a:t>
            </a:r>
          </a:p>
          <a:p>
            <a:pPr marL="45720" indent="0" algn="justLow" rtl="1">
              <a:buNone/>
            </a:pPr>
            <a:r>
              <a:rPr lang="fa-IR" dirty="0">
                <a:cs typeface="B Nazanin" panose="00000400000000000000" pitchFamily="2" charset="-78"/>
              </a:rPr>
              <a:t>شناسایی حملات صرع با ساعت هوشمند در تاریخ ارسال مطلب به قیمت ۱۹۹ در امریکا فروخته میشود.</a:t>
            </a:r>
          </a:p>
          <a:p>
            <a:pPr marL="45720" indent="0" algn="justLow" rtl="1">
              <a:buNone/>
            </a:pPr>
            <a:endParaRPr lang="en-US" dirty="0">
              <a:cs typeface="B Nazanin" panose="00000400000000000000" pitchFamily="2" charset="-78"/>
            </a:endParaRPr>
          </a:p>
        </p:txBody>
      </p:sp>
      <p:pic>
        <p:nvPicPr>
          <p:cNvPr id="13314" name="Picture 2" descr="BMEcenter.ir-6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600152"/>
            <a:ext cx="2667000" cy="1781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892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55576" y="476672"/>
            <a:ext cx="7776864" cy="3888432"/>
          </a:xfrm>
        </p:spPr>
        <p:txBody>
          <a:bodyPr>
            <a:normAutofit fontScale="77500" lnSpcReduction="20000"/>
          </a:bodyPr>
          <a:lstStyle/>
          <a:p>
            <a:pPr marL="45720" indent="0" algn="ctr" rtl="1">
              <a:buNone/>
            </a:pPr>
            <a:r>
              <a:rPr lang="fa-IR" sz="4600" b="1" dirty="0">
                <a:cs typeface="B Nazanin" panose="00000400000000000000" pitchFamily="2" charset="-78"/>
              </a:rPr>
              <a:t>تناسب اندام با گردنبند هوشمند</a:t>
            </a:r>
          </a:p>
          <a:p>
            <a:pPr marL="45720" indent="0" algn="justLow" rtl="1">
              <a:buNone/>
            </a:pPr>
            <a:r>
              <a:rPr lang="fa-IR" dirty="0" smtClean="0">
                <a:cs typeface="B Nazanin" panose="00000400000000000000" pitchFamily="2" charset="-78"/>
              </a:rPr>
              <a:t>یکی </a:t>
            </a:r>
            <a:r>
              <a:rPr lang="fa-IR" dirty="0">
                <a:cs typeface="B Nazanin" panose="00000400000000000000" pitchFamily="2" charset="-78"/>
              </a:rPr>
              <a:t>از محققین ایرانی در دانشگاه کالیفرنیا به همراه همکارانش در این دانشگاه اقدام به طراحی گردنبندی کرده است که قادر است به تناسب اندام و کاهش وزن افراد کمک کند.</a:t>
            </a:r>
          </a:p>
          <a:p>
            <a:pPr marL="45720" indent="0" algn="justLow" rtl="1">
              <a:buNone/>
            </a:pPr>
            <a:r>
              <a:rPr lang="fa-IR" dirty="0">
                <a:cs typeface="B Nazanin" panose="00000400000000000000" pitchFamily="2" charset="-78"/>
              </a:rPr>
              <a:t> </a:t>
            </a:r>
          </a:p>
          <a:p>
            <a:pPr marL="45720" indent="0" algn="justLow" rtl="1">
              <a:buNone/>
            </a:pPr>
            <a:r>
              <a:rPr lang="fa-IR" dirty="0">
                <a:cs typeface="B Nazanin" panose="00000400000000000000" pitchFamily="2" charset="-78"/>
              </a:rPr>
              <a:t> </a:t>
            </a:r>
          </a:p>
          <a:p>
            <a:pPr marL="45720" indent="0" algn="justLow" rtl="1">
              <a:buNone/>
            </a:pPr>
            <a:r>
              <a:rPr lang="fa-IR" dirty="0">
                <a:cs typeface="B Nazanin" panose="00000400000000000000" pitchFamily="2" charset="-78"/>
              </a:rPr>
              <a:t>این گردنبد روی گردن نصب شده و محل پردازنده ی آن دقیقا روی گلو قرار می گیرد. زمانی که فرد در حال بلعیدن چیزی است، این ردیاب، ارتعاشات بوجود آمده را دریافت کرده وبر اساس الگویی که دریافت می کند، می تواند ارزش غذایی و کالری و … برای هر غذا را مشخص کند.</a:t>
            </a:r>
          </a:p>
          <a:p>
            <a:pPr marL="45720" indent="0" algn="justLow" rtl="1">
              <a:buNone/>
            </a:pPr>
            <a:r>
              <a:rPr lang="fa-IR" dirty="0">
                <a:cs typeface="B Nazanin" panose="00000400000000000000" pitchFamily="2" charset="-78"/>
              </a:rPr>
              <a:t>حسگرهای این دستگاه حسگرهای پیزوالکتریک ورزشی هستند. این دستگاه قادر است جامد یا مایع بودن، نرم یا سخت بودن، یا مرطوب بودن و خشک بودن غذا را در کنار سرد و گرم بودن آن تشخیص دهد.</a:t>
            </a:r>
          </a:p>
          <a:p>
            <a:pPr marL="45720" indent="0" algn="justLow" rtl="1">
              <a:buNone/>
            </a:pPr>
            <a:r>
              <a:rPr lang="fa-IR" dirty="0">
                <a:cs typeface="B Nazanin" panose="00000400000000000000" pitchFamily="2" charset="-78"/>
              </a:rPr>
              <a:t>از طرفی این گردنبند هوشمند با ثبت مصرف تعداد قرص ها در روز، می تواند به بیماران فراموش کار در مصرف درست دارو ها کمک کند.</a:t>
            </a:r>
          </a:p>
          <a:p>
            <a:pPr marL="45720" indent="0" algn="justLow" rtl="1">
              <a:buNone/>
            </a:pPr>
            <a:r>
              <a:rPr lang="fa-IR" dirty="0">
                <a:cs typeface="B Nazanin" panose="00000400000000000000" pitchFamily="2" charset="-78"/>
              </a:rPr>
              <a:t>محققین همچنان در حال کار کردن روی این دستگاه هوشمند هستند تا دقت آن را از ۹۰ درصد بالاتر ببرند.</a:t>
            </a:r>
          </a:p>
          <a:p>
            <a:pPr marL="45720" indent="0" algn="justLow" rtl="1">
              <a:buNone/>
            </a:pPr>
            <a:endParaRPr lang="en-US" dirty="0">
              <a:cs typeface="B Nazanin" panose="00000400000000000000" pitchFamily="2" charset="-78"/>
            </a:endParaRPr>
          </a:p>
        </p:txBody>
      </p:sp>
      <p:pic>
        <p:nvPicPr>
          <p:cNvPr id="15362" name="Picture 2" descr="Smart-necklace-for-fitn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365104"/>
            <a:ext cx="2600325" cy="1371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318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11560" y="332656"/>
            <a:ext cx="7992888" cy="5832648"/>
          </a:xfrm>
        </p:spPr>
        <p:txBody>
          <a:bodyPr>
            <a:noAutofit/>
          </a:bodyPr>
          <a:lstStyle/>
          <a:p>
            <a:pPr marL="45720" indent="0" algn="ctr" rtl="1">
              <a:buNone/>
            </a:pPr>
            <a:r>
              <a:rPr lang="fa-IR" sz="3600" b="1" dirty="0">
                <a:cs typeface="B Nazanin" panose="00000400000000000000" pitchFamily="2" charset="-78"/>
              </a:rPr>
              <a:t>فلوت ریه:کمک به بیماران تنفسی</a:t>
            </a:r>
          </a:p>
          <a:p>
            <a:pPr marL="45720" indent="0" algn="justLow" rtl="1">
              <a:buNone/>
            </a:pPr>
            <a:r>
              <a:rPr lang="fa-IR" sz="1600" dirty="0" smtClean="0">
                <a:cs typeface="B Nazanin" panose="00000400000000000000" pitchFamily="2" charset="-78"/>
              </a:rPr>
              <a:t>کارآیی </a:t>
            </a:r>
            <a:r>
              <a:rPr lang="fa-IR" sz="1600" dirty="0">
                <a:cs typeface="B Nazanin" panose="00000400000000000000" pitchFamily="2" charset="-78"/>
              </a:rPr>
              <a:t>ابزاری موسوم به « فلوت ریه » برای کمک به بیماران تنفسی توسط دانشمندان دانشگاه بوفالو تایید شد. بیماری مزمن انسدادی ریه (</a:t>
            </a:r>
            <a:r>
              <a:rPr lang="en-US" sz="1600" dirty="0">
                <a:cs typeface="B Nazanin" panose="00000400000000000000" pitchFamily="2" charset="-78"/>
              </a:rPr>
              <a:t>COPD) </a:t>
            </a:r>
            <a:r>
              <a:rPr lang="fa-IR" sz="1600" dirty="0">
                <a:cs typeface="B Nazanin" panose="00000400000000000000" pitchFamily="2" charset="-78"/>
              </a:rPr>
              <a:t>یکی از مهم‌ترین عوامل مرگ‌ومیر در آمریکا به شمار می‌آید و این عارضه که اغلب نتیجه مصرف سیگار ظاهر می‌شود، مسیرهای هوایی را محدود می‌کند. </a:t>
            </a:r>
            <a:br>
              <a:rPr lang="fa-IR" sz="1600" dirty="0">
                <a:cs typeface="B Nazanin" panose="00000400000000000000" pitchFamily="2" charset="-78"/>
              </a:rPr>
            </a:br>
            <a:r>
              <a:rPr lang="fa-IR" sz="1600" dirty="0">
                <a:cs typeface="B Nazanin" panose="00000400000000000000" pitchFamily="2" charset="-78"/>
              </a:rPr>
              <a:t>چهار سال پیش نوعی ابزار موسوم به «فلوت ریه» تایید سازمان غذا و داروی آمریکا برای درمان </a:t>
            </a:r>
            <a:r>
              <a:rPr lang="en-US" sz="1600" dirty="0">
                <a:cs typeface="B Nazanin" panose="00000400000000000000" pitchFamily="2" charset="-78"/>
              </a:rPr>
              <a:t>COPD </a:t>
            </a:r>
            <a:r>
              <a:rPr lang="fa-IR" sz="1600" dirty="0">
                <a:cs typeface="B Nazanin" panose="00000400000000000000" pitchFamily="2" charset="-78"/>
              </a:rPr>
              <a:t>را دریافت کرد و هم‌اکنون مطالعه دانشمندان دانشگاه بوفالو نشان داده این ابزار دستی برای کمک به تنفس آزادانه این بیماران کارآمد است. «فلوت ریه»، محصول همکاری دانشگاه بوفالو و «مرکز شنیدار پزشکی» نیویورک است و کاربران فقط باید در آن بدمند. انجام این کار موحب مرتعش‌شدن و تولید نوعی امواج صوتی با بسامد پایین می‌شود که این امواج به داخل ریه‌های بیمار می‌روند. در آنجا ماده مخاطی را تجزیه می‌کنند و زمانی که کاربران با فشار در آن می‌دمند، این ماده از بین می‌رود.</a:t>
            </a:r>
            <a:br>
              <a:rPr lang="fa-IR" sz="1600" dirty="0">
                <a:cs typeface="B Nazanin" panose="00000400000000000000" pitchFamily="2" charset="-78"/>
              </a:rPr>
            </a:br>
            <a:r>
              <a:rPr lang="fa-IR" sz="1600" dirty="0">
                <a:cs typeface="B Nazanin" panose="00000400000000000000" pitchFamily="2" charset="-78"/>
              </a:rPr>
              <a:t>در مطالعه انجام‌شده در دانشگاه بوفالو، به مدت ۲۶ هفته بر وضعیت ۶۹ بیمار مبتلا به </a:t>
            </a:r>
            <a:r>
              <a:rPr lang="en-US" sz="1600" dirty="0">
                <a:cs typeface="B Nazanin" panose="00000400000000000000" pitchFamily="2" charset="-78"/>
              </a:rPr>
              <a:t>COPD </a:t>
            </a:r>
            <a:r>
              <a:rPr lang="fa-IR" sz="1600" dirty="0">
                <a:cs typeface="B Nazanin" panose="00000400000000000000" pitchFamily="2" charset="-78"/>
              </a:rPr>
              <a:t>نظارت شد. تیم کنترل از نیمی از شرکت‌کنندگان تشکیل شده بود و این افراد از فلوت ریه استفاده نمی‌کردند. در نهایت هیچ تغییری در علائم بیماری افراد حاضر در تیم کنترل مشاهده نشد اما سوژه‌های آزمایشی مبتلا به </a:t>
            </a:r>
            <a:r>
              <a:rPr lang="en-US" sz="1600" dirty="0">
                <a:cs typeface="B Nazanin" panose="00000400000000000000" pitchFamily="2" charset="-78"/>
              </a:rPr>
              <a:t>COPD </a:t>
            </a:r>
            <a:r>
              <a:rPr lang="fa-IR" sz="1600" dirty="0">
                <a:cs typeface="B Nazanin" panose="00000400000000000000" pitchFamily="2" charset="-78"/>
              </a:rPr>
              <a:t>که دو بار در روز از این ابزار استفاده کردند، دشواری کمتر در نفس‌کشیدن و همچنین سرفه کمتری را تجربه کردند.</a:t>
            </a:r>
            <a:br>
              <a:rPr lang="fa-IR" sz="1600" dirty="0">
                <a:cs typeface="B Nazanin" panose="00000400000000000000" pitchFamily="2" charset="-78"/>
              </a:rPr>
            </a:br>
            <a:r>
              <a:rPr lang="fa-IR" sz="1600" dirty="0">
                <a:cs typeface="B Nazanin" panose="00000400000000000000" pitchFamily="2" charset="-78"/>
              </a:rPr>
              <a:t>محققان همچنین در طول این بازه زمانی شش‌ماهه، بر نمره «شاخص توده بدن، انسداد جریان هوا، تنگی نفس و ظرفیت ورزش» (</a:t>
            </a:r>
            <a:r>
              <a:rPr lang="en-US" sz="1600" dirty="0">
                <a:cs typeface="B Nazanin" panose="00000400000000000000" pitchFamily="2" charset="-78"/>
              </a:rPr>
              <a:t>BODE) </a:t>
            </a:r>
            <a:r>
              <a:rPr lang="fa-IR" sz="1600" dirty="0">
                <a:cs typeface="B Nazanin" panose="00000400000000000000" pitchFamily="2" charset="-78"/>
              </a:rPr>
              <a:t>نظارت کردند. این شاخص ارزیابی جامع‌تری از بیماران ارائه می‌دهد و با بدترشدن بیماری، </a:t>
            </a:r>
            <a:r>
              <a:rPr lang="en-US" sz="1600" dirty="0">
                <a:cs typeface="B Nazanin" panose="00000400000000000000" pitchFamily="2" charset="-78"/>
              </a:rPr>
              <a:t>BODE </a:t>
            </a:r>
            <a:r>
              <a:rPr lang="fa-IR" sz="1600" dirty="0">
                <a:cs typeface="B Nazanin" panose="00000400000000000000" pitchFamily="2" charset="-78"/>
              </a:rPr>
              <a:t>بالا می‌رفت اما برای بیمارانی که از فلوت ریه استفاده می‌کردند، ثابت باقی ماند. دانشمندان دانشگاه بوفالو هم‌اکنون در حال ارزیابی کارآیی فلوت ریه به عنوان ابزاری برای درمان آسم هستند. جزئیات این مطالعه در مجله </a:t>
            </a:r>
            <a:r>
              <a:rPr lang="en-US" sz="1600" dirty="0">
                <a:cs typeface="B Nazanin" panose="00000400000000000000" pitchFamily="2" charset="-78"/>
              </a:rPr>
              <a:t>Clinical and Translational Medicine </a:t>
            </a:r>
            <a:r>
              <a:rPr lang="fa-IR" sz="1600" dirty="0">
                <a:cs typeface="B Nazanin" panose="00000400000000000000" pitchFamily="2" charset="-78"/>
              </a:rPr>
              <a:t>منتشر شد. </a:t>
            </a:r>
          </a:p>
          <a:p>
            <a:pPr algn="justLow" rtl="1"/>
            <a:endParaRPr lang="en-US" sz="1200" dirty="0">
              <a:cs typeface="B Nazanin" panose="00000400000000000000" pitchFamily="2" charset="-78"/>
            </a:endParaRPr>
          </a:p>
        </p:txBody>
      </p:sp>
      <p:pic>
        <p:nvPicPr>
          <p:cNvPr id="16386" name="Picture 2" descr="BMEcenter.ir-67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941168"/>
            <a:ext cx="2667000" cy="1495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8287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endParaRPr lang="en-US"/>
          </a:p>
        </p:txBody>
      </p:sp>
    </p:spTree>
    <p:extLst>
      <p:ext uri="{BB962C8B-B14F-4D97-AF65-F5344CB8AC3E}">
        <p14:creationId xmlns:p14="http://schemas.microsoft.com/office/powerpoint/2010/main" val="3585714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endParaRPr lang="en-US"/>
          </a:p>
        </p:txBody>
      </p:sp>
    </p:spTree>
    <p:extLst>
      <p:ext uri="{BB962C8B-B14F-4D97-AF65-F5344CB8AC3E}">
        <p14:creationId xmlns:p14="http://schemas.microsoft.com/office/powerpoint/2010/main" val="2401291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endParaRPr lang="en-US"/>
          </a:p>
        </p:txBody>
      </p:sp>
    </p:spTree>
    <p:extLst>
      <p:ext uri="{BB962C8B-B14F-4D97-AF65-F5344CB8AC3E}">
        <p14:creationId xmlns:p14="http://schemas.microsoft.com/office/powerpoint/2010/main" val="1761477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8206939" cy="5256584"/>
          </a:xfrm>
        </p:spPr>
        <p:txBody>
          <a:bodyPr>
            <a:noAutofit/>
          </a:bodyPr>
          <a:lstStyle/>
          <a:p>
            <a:pPr marL="182880" indent="0" algn="justLow" rtl="1">
              <a:buNone/>
            </a:pPr>
            <a:r>
              <a:rPr lang="fa-IR" sz="2800" dirty="0">
                <a:solidFill>
                  <a:schemeClr val="tx1"/>
                </a:solidFill>
                <a:cs typeface="B Nazanin" panose="00000400000000000000" pitchFamily="2" charset="-78"/>
              </a:rPr>
              <a:t>تلفن های همراه هوشمند وسیله ای برای مانیتورینگ </a:t>
            </a:r>
            <a:r>
              <a:rPr lang="fa-IR" sz="2800" dirty="0" smtClean="0">
                <a:solidFill>
                  <a:schemeClr val="tx1"/>
                </a:solidFill>
                <a:cs typeface="B Nazanin" panose="00000400000000000000" pitchFamily="2" charset="-78"/>
              </a:rPr>
              <a:t>ریه</a:t>
            </a:r>
            <a:r>
              <a:rPr lang="en-US" sz="2800" dirty="0" smtClean="0">
                <a:solidFill>
                  <a:schemeClr val="tx1"/>
                </a:solidFill>
                <a:cs typeface="B Nazanin" panose="00000400000000000000" pitchFamily="2" charset="-78"/>
              </a:rPr>
              <a:t/>
            </a:r>
            <a:br>
              <a:rPr lang="en-US" sz="2800" dirty="0" smtClean="0">
                <a:solidFill>
                  <a:schemeClr val="tx1"/>
                </a:solidFill>
                <a:cs typeface="B Nazanin" panose="00000400000000000000" pitchFamily="2" charset="-78"/>
              </a:rPr>
            </a:br>
            <a:r>
              <a:rPr lang="fa-IR" sz="1400" b="0" dirty="0">
                <a:solidFill>
                  <a:schemeClr val="tx1"/>
                </a:solidFill>
                <a:cs typeface="B Nazanin" panose="00000400000000000000" pitchFamily="2" charset="-78"/>
              </a:rPr>
              <a:t/>
            </a:r>
            <a:br>
              <a:rPr lang="fa-IR" sz="1400" b="0" dirty="0">
                <a:solidFill>
                  <a:schemeClr val="tx1"/>
                </a:solidFill>
                <a:cs typeface="B Nazanin" panose="00000400000000000000" pitchFamily="2" charset="-78"/>
              </a:rPr>
            </a:br>
            <a:r>
              <a:rPr lang="fa-IR" sz="1400" b="0" dirty="0" smtClean="0">
                <a:solidFill>
                  <a:schemeClr val="tx1"/>
                </a:solidFill>
                <a:cs typeface="B Nazanin" panose="00000400000000000000" pitchFamily="2" charset="-78"/>
              </a:rPr>
              <a:t>با </a:t>
            </a:r>
            <a:r>
              <a:rPr lang="fa-IR" sz="1400" b="0" dirty="0">
                <a:solidFill>
                  <a:schemeClr val="tx1"/>
                </a:solidFill>
                <a:cs typeface="B Nazanin" panose="00000400000000000000" pitchFamily="2" charset="-78"/>
              </a:rPr>
              <a:t>توجه به این که خرید برخی تجهیزات پزشکی برای افراد عادی جامعه امکان پذیر و مقرون به صرفه نیست شرکت های زیادی سعی بر این دارند تا با استفاده از تکنولوژی تلفن های همراه هوشمند تجهیزات پزشکی را برای افراد شبیه سازی کوچک و به صرفه کنند تا هم باعث کاهش هزینه ها شوند و هم کاربری این تجهیزات را برای همه امکان پذیر کنند به همین دلیل است که تلفن های همراه هوشمند راه‌های بی‌شمار جدیدی را برای پایش سلامت گشوده است. شمار فزاینده‌ای از وسایل و اپلکیشن‌ها برای کارهای گوناگون از آزمایش توانایی بینایی فرد گرفته تا پایش نوسان‌های خلق یا تناسب بدنی در اختیار قرار گرفته‌اند. </a:t>
            </a:r>
            <a:r>
              <a:rPr lang="fa-IR" sz="1400" b="0" dirty="0" smtClean="0">
                <a:solidFill>
                  <a:schemeClr val="tx1"/>
                </a:solidFill>
                <a:cs typeface="B Nazanin" panose="00000400000000000000" pitchFamily="2" charset="-78"/>
              </a:rPr>
              <a:t>سندپایپر(آخرین </a:t>
            </a:r>
            <a:r>
              <a:rPr lang="fa-IR" sz="1400" b="0" dirty="0">
                <a:solidFill>
                  <a:schemeClr val="tx1"/>
                </a:solidFill>
                <a:cs typeface="B Nazanin" panose="00000400000000000000" pitchFamily="2" charset="-78"/>
              </a:rPr>
              <a:t>وسیله در حوزه وسایل بهداشتی متمرکز بر تلفن هوشمند که به عنوان جایگزینی ارزان‌تر برای وسایل معمول مانیتورینگ ریه طراحی شده است. سندپایپر برای عملکرد به‌عنوان یک اسپیرومتر ساده‌ شده و ارزان‌قیمت طراحی شده است. کاربر پس از اتصال وسیله به جک هدفون در تلفن دارای سیستم عامل آندروئیدی یا </a:t>
            </a:r>
            <a:r>
              <a:rPr lang="en-US" sz="1400" b="0" dirty="0">
                <a:solidFill>
                  <a:schemeClr val="tx1"/>
                </a:solidFill>
                <a:cs typeface="B Nazanin" panose="00000400000000000000" pitchFamily="2" charset="-78"/>
              </a:rPr>
              <a:t>iOS </a:t>
            </a:r>
            <a:r>
              <a:rPr lang="fa-IR" sz="1400" b="0" dirty="0">
                <a:solidFill>
                  <a:schemeClr val="tx1"/>
                </a:solidFill>
                <a:cs typeface="B Nazanin" panose="00000400000000000000" pitchFamily="2" charset="-78"/>
              </a:rPr>
              <a:t>به درون انتهای آن می‌دمد. یک حسگر، درون وسیله جریان الکتریکی متناسب با سرعت هوای در حال عبور از آن را ایجاد می‌کند و حجم هوای در حال حرکت از درون لوله را می‌سنجد. سپس سندپایپر می‌تواند پارامترهای معین تنفسی مانند ظرفیت ریه، سرعت دم و بازدم، میزان حجم هوای بازدمی در ثانیه و میزان محدود شدن جریان هوا را اندازه بگیرد. گردآوری چنین اطلاعاتی معمولا نیاز به ماشین‌های پیچیده دارد که هزاران دلار قیمت دارند. یک اپلیکیشن تلفن هوشمند به نام </a:t>
            </a:r>
            <a:r>
              <a:rPr lang="en-US" sz="1400" b="0" dirty="0" err="1">
                <a:solidFill>
                  <a:schemeClr val="tx1"/>
                </a:solidFill>
                <a:cs typeface="B Nazanin" panose="00000400000000000000" pitchFamily="2" charset="-78"/>
              </a:rPr>
              <a:t>SpiroSmart</a:t>
            </a:r>
            <a:r>
              <a:rPr lang="en-US" sz="1400" b="0" dirty="0">
                <a:solidFill>
                  <a:schemeClr val="tx1"/>
                </a:solidFill>
                <a:cs typeface="B Nazanin" panose="00000400000000000000" pitchFamily="2" charset="-78"/>
              </a:rPr>
              <a:t> </a:t>
            </a:r>
            <a:r>
              <a:rPr lang="fa-IR" sz="1400" b="0" dirty="0">
                <a:solidFill>
                  <a:schemeClr val="tx1"/>
                </a:solidFill>
                <a:cs typeface="B Nazanin" panose="00000400000000000000" pitchFamily="2" charset="-78"/>
              </a:rPr>
              <a:t>نیز در دسترس قرار گرفته است که می‌تواند از شناسایی رزونانس تنفس در نای و تارهای صوتی را برای اندازه‌گیری جریان هوا استفاده کند. این وسایل و اپلیکیشن‌ها برای بیماران تنفسی طراحی شده است که مجبورند ماشین‌های گران‌قیمت برای مانیتورینگ خانگی بخرند یا مرتب به مطب دکتر سر بزنند. سند پایر در اواخر سال ۲۰۱۴ به بازار ارائه شد</a:t>
            </a:r>
            <a:r>
              <a:rPr lang="fa-IR" sz="1400" b="0" dirty="0" smtClean="0">
                <a:solidFill>
                  <a:schemeClr val="tx1"/>
                </a:solidFill>
                <a:cs typeface="B Nazanin" panose="00000400000000000000" pitchFamily="2" charset="-78"/>
              </a:rPr>
              <a:t>.</a:t>
            </a:r>
            <a:r>
              <a:rPr lang="en-US" sz="1400" b="0" dirty="0" smtClean="0">
                <a:solidFill>
                  <a:schemeClr val="tx1"/>
                </a:solidFill>
                <a:cs typeface="B Nazanin" panose="00000400000000000000" pitchFamily="2" charset="-78"/>
              </a:rPr>
              <a:t/>
            </a:r>
            <a:br>
              <a:rPr lang="en-US" sz="1400" b="0" dirty="0" smtClean="0">
                <a:solidFill>
                  <a:schemeClr val="tx1"/>
                </a:solidFill>
                <a:cs typeface="B Nazanin" panose="00000400000000000000" pitchFamily="2" charset="-78"/>
              </a:rPr>
            </a:br>
            <a:r>
              <a:rPr lang="en-US" sz="1400" b="0" dirty="0" smtClean="0">
                <a:solidFill>
                  <a:schemeClr val="tx1"/>
                </a:solidFill>
                <a:cs typeface="B Nazanin" panose="00000400000000000000" pitchFamily="2" charset="-78"/>
              </a:rPr>
              <a:t/>
            </a:r>
            <a:br>
              <a:rPr lang="en-US" sz="1400" b="0" dirty="0" smtClean="0">
                <a:solidFill>
                  <a:schemeClr val="tx1"/>
                </a:solidFill>
                <a:cs typeface="B Nazanin" panose="00000400000000000000" pitchFamily="2" charset="-78"/>
              </a:rPr>
            </a:br>
            <a:r>
              <a:rPr lang="fa-IR" sz="1400" b="0" dirty="0">
                <a:solidFill>
                  <a:schemeClr val="tx1"/>
                </a:solidFill>
                <a:cs typeface="B Nazanin" panose="00000400000000000000" pitchFamily="2" charset="-78"/>
              </a:rPr>
              <a:t/>
            </a:r>
            <a:br>
              <a:rPr lang="fa-IR" sz="1400" b="0" dirty="0">
                <a:solidFill>
                  <a:schemeClr val="tx1"/>
                </a:solidFill>
                <a:cs typeface="B Nazanin" panose="00000400000000000000" pitchFamily="2" charset="-78"/>
              </a:rPr>
            </a:br>
            <a:r>
              <a:rPr lang="fa-IR" sz="1400" b="0" dirty="0">
                <a:solidFill>
                  <a:schemeClr val="tx1"/>
                </a:solidFill>
                <a:cs typeface="B Nazanin" panose="00000400000000000000" pitchFamily="2" charset="-78"/>
              </a:rPr>
              <a:t/>
            </a:r>
            <a:br>
              <a:rPr lang="fa-IR" sz="1400" b="0" dirty="0">
                <a:solidFill>
                  <a:schemeClr val="tx1"/>
                </a:solidFill>
                <a:cs typeface="B Nazanin" panose="00000400000000000000" pitchFamily="2" charset="-78"/>
              </a:rPr>
            </a:br>
            <a:r>
              <a:rPr lang="fa-IR" sz="1400" b="0" dirty="0" smtClean="0">
                <a:solidFill>
                  <a:schemeClr val="tx1"/>
                </a:solidFill>
                <a:cs typeface="B Nazanin" panose="00000400000000000000" pitchFamily="2" charset="-78"/>
              </a:rPr>
              <a:t/>
            </a:r>
            <a:br>
              <a:rPr lang="fa-IR" sz="1400" b="0" dirty="0" smtClean="0">
                <a:solidFill>
                  <a:schemeClr val="tx1"/>
                </a:solidFill>
                <a:cs typeface="B Nazanin" panose="00000400000000000000" pitchFamily="2" charset="-78"/>
              </a:rPr>
            </a:br>
            <a:endParaRPr lang="en-US" sz="1400" b="0" dirty="0">
              <a:solidFill>
                <a:schemeClr val="tx1"/>
              </a:solidFill>
              <a:cs typeface="B Nazanin" panose="00000400000000000000" pitchFamily="2" charset="-78"/>
            </a:endParaRPr>
          </a:p>
        </p:txBody>
      </p:sp>
      <p:pic>
        <p:nvPicPr>
          <p:cNvPr id="1026" name="Picture 2" descr="BMEcenter.ir-05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3821038"/>
            <a:ext cx="14097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MEcenter.ir-05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88" y="4221088"/>
            <a:ext cx="2857500" cy="2057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78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3568" y="404664"/>
            <a:ext cx="7992888" cy="4929728"/>
          </a:xfrm>
        </p:spPr>
        <p:txBody>
          <a:bodyPr>
            <a:noAutofit/>
          </a:bodyPr>
          <a:lstStyle/>
          <a:p>
            <a:pPr marL="45720" indent="0" algn="ctr" rtl="1">
              <a:buNone/>
            </a:pPr>
            <a:r>
              <a:rPr lang="fa-IR" sz="3200" b="1" dirty="0">
                <a:cs typeface="B Nazanin" panose="00000400000000000000" pitchFamily="2" charset="-78"/>
              </a:rPr>
              <a:t>جلوگیری از حاملگی با کنترل از راه دور</a:t>
            </a:r>
          </a:p>
          <a:p>
            <a:pPr marL="45720" indent="0" algn="just" rtl="1">
              <a:buNone/>
            </a:pPr>
            <a:r>
              <a:rPr lang="fa-IR" sz="1600" dirty="0" smtClean="0">
                <a:cs typeface="B Nazanin" panose="00000400000000000000" pitchFamily="2" charset="-78"/>
              </a:rPr>
              <a:t>یک </a:t>
            </a:r>
            <a:r>
              <a:rPr lang="fa-IR" sz="1600" dirty="0">
                <a:cs typeface="B Nazanin" panose="00000400000000000000" pitchFamily="2" charset="-78"/>
              </a:rPr>
              <a:t>سیستم انتقال داروی جدید کنترل بارداری می‌تواند با کنترل از راه دور ، خاموش و روشن شده و همچنین هر کاشت ۱۶ سال باقی می‌ماند. این دستگاه بی‌نام برای کاشت در زیر پوست نشمینگاه، بازو یا شکم طراحی شده است. دستگاه مذکور روزانه ۳۰ میکروگرم لوونورژسترول در بدن توزیع می‌کند. در حال حاضر این هورمون در انواع مختلف قرصهای ضد بارداری مورد استفاده است. به گفته شرکت </a:t>
            </a:r>
            <a:r>
              <a:rPr lang="en-US" sz="1600" dirty="0" err="1">
                <a:cs typeface="B Nazanin" panose="00000400000000000000" pitchFamily="2" charset="-78"/>
              </a:rPr>
              <a:t>MicroCHIPS</a:t>
            </a:r>
            <a:r>
              <a:rPr lang="en-US" sz="1600" dirty="0">
                <a:cs typeface="B Nazanin" panose="00000400000000000000" pitchFamily="2" charset="-78"/>
              </a:rPr>
              <a:t> </a:t>
            </a:r>
            <a:r>
              <a:rPr lang="fa-IR" sz="1600" dirty="0">
                <a:cs typeface="B Nazanin" panose="00000400000000000000" pitchFamily="2" charset="-78"/>
              </a:rPr>
              <a:t>در ماساچوست آمریکا، آزمایشات پیش‌بالینی این دستگاه از سال آینده در این کشور آغاز خواهد شد. هدف این شرکت، توزیع دستگاه آن در بازار تا سال ۲۰۱۸ است. اندازه این دستگاه ۲۰</a:t>
            </a:r>
            <a:r>
              <a:rPr lang="en-US" sz="1600" dirty="0">
                <a:cs typeface="B Nazanin" panose="00000400000000000000" pitchFamily="2" charset="-78"/>
              </a:rPr>
              <a:t>x20x7‌ </a:t>
            </a:r>
            <a:r>
              <a:rPr lang="fa-IR" sz="1600" dirty="0">
                <a:cs typeface="B Nazanin" panose="00000400000000000000" pitchFamily="2" charset="-78"/>
              </a:rPr>
              <a:t>میلیمتر بوده و برای کاشت در زیر پوست طراحی شده است. به اندازه ۱۶ سال هورمون در مخازن کوچک یک ریزتراشه ۱٫۵ سانتیمتری در داخل دستگاه گنجانده شده است.</a:t>
            </a:r>
            <a:br>
              <a:rPr lang="fa-IR" sz="1600" dirty="0">
                <a:cs typeface="B Nazanin" panose="00000400000000000000" pitchFamily="2" charset="-78"/>
              </a:rPr>
            </a:br>
            <a:r>
              <a:rPr lang="fa-IR" sz="1600" dirty="0">
                <a:cs typeface="B Nazanin" panose="00000400000000000000" pitchFamily="2" charset="-78"/>
              </a:rPr>
              <a:t>در حال حاضر این سیستم انتقال دارو با موفقیت بر روی بیماران مبتلا به پوکی استخوان آزمایش شده است. دستگاه مذکور بر مهر و موم تیتانیوم و پلاتینیومی بر روی مخازن حاوی دارو متکی است. عبور یک جریان الکتریکی از میان مهر و مو از یک باتری داخلی باعث ذوب موقت آن شده و دوز کوچکی از هورمون را بطور روزانه آزاد می‌کند. این دستگاه ریزتراشه با بیهوشی موضعی کاشته و برداشته می‌شود.</a:t>
            </a:r>
          </a:p>
          <a:p>
            <a:pPr algn="just" rtl="1"/>
            <a:r>
              <a:rPr lang="fa-IR" sz="1600" dirty="0">
                <a:cs typeface="B Nazanin" panose="00000400000000000000" pitchFamily="2" charset="-78"/>
              </a:rPr>
              <a:t> </a:t>
            </a:r>
          </a:p>
          <a:p>
            <a:pPr algn="just" rtl="1"/>
            <a:endParaRPr lang="en-US" sz="1600" dirty="0">
              <a:cs typeface="B Nazanin" panose="00000400000000000000" pitchFamily="2" charset="-78"/>
            </a:endParaRPr>
          </a:p>
        </p:txBody>
      </p:sp>
      <p:pic>
        <p:nvPicPr>
          <p:cNvPr id="2050" name="Picture 2" descr="BMEcenter.ir-05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4005064"/>
            <a:ext cx="1895475"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3187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55576" y="731520"/>
            <a:ext cx="7848872" cy="3474720"/>
          </a:xfrm>
        </p:spPr>
        <p:txBody>
          <a:bodyPr>
            <a:noAutofit/>
          </a:bodyPr>
          <a:lstStyle/>
          <a:p>
            <a:pPr marL="45720" indent="0" algn="ctr" rtl="1">
              <a:buNone/>
            </a:pPr>
            <a:r>
              <a:rPr lang="fa-IR" sz="2800" b="1" dirty="0" smtClean="0">
                <a:cs typeface="B Nazanin" panose="00000400000000000000" pitchFamily="2" charset="-78"/>
              </a:rPr>
              <a:t>قرصی </a:t>
            </a:r>
            <a:r>
              <a:rPr lang="fa-IR" sz="2800" b="1" dirty="0">
                <a:cs typeface="B Nazanin" panose="00000400000000000000" pitchFamily="2" charset="-78"/>
              </a:rPr>
              <a:t>که هرثانیه ۱۸عکس از بدن می‌گیرد</a:t>
            </a:r>
          </a:p>
          <a:p>
            <a:pPr marL="45720" indent="0" algn="r" rtl="1">
              <a:buNone/>
            </a:pPr>
            <a:r>
              <a:rPr lang="fa-IR" sz="1600" dirty="0" smtClean="0">
                <a:cs typeface="B Nazanin" panose="00000400000000000000" pitchFamily="2" charset="-78"/>
              </a:rPr>
              <a:t>سامانه </a:t>
            </a:r>
            <a:r>
              <a:rPr lang="fa-IR" sz="1600" dirty="0">
                <a:cs typeface="B Nazanin" panose="00000400000000000000" pitchFamily="2" charset="-78"/>
              </a:rPr>
              <a:t>جدید </a:t>
            </a:r>
            <a:r>
              <a:rPr lang="en-US" sz="1600" dirty="0" err="1">
                <a:cs typeface="B Nazanin" panose="00000400000000000000" pitchFamily="2" charset="-78"/>
              </a:rPr>
              <a:t>Pillcam</a:t>
            </a:r>
            <a:r>
              <a:rPr lang="en-US" sz="1600" dirty="0">
                <a:cs typeface="B Nazanin" panose="00000400000000000000" pitchFamily="2" charset="-78"/>
              </a:rPr>
              <a:t> </a:t>
            </a:r>
            <a:r>
              <a:rPr lang="fa-IR" sz="1600" dirty="0">
                <a:cs typeface="B Nazanin" panose="00000400000000000000" pitchFamily="2" charset="-78"/>
              </a:rPr>
              <a:t>یک دوربین ریز و مجهز به نور ال‌ای‌دی چشمک‌زن است که برای نشان‌دادن هر نوع نابهنجاری در درون بدن انسان طراحی شده است. این دوربین به همان شیوه قرص‌های معمولی بلعیده می‌شود و مانند غذا مسیرش را در پیش می‌گیرد. سیستم جدید در سراسر بدن حرکت کرده و در هر ثانیه ۱۸ عکس می‌گیرد. این بدین معناست که پزشکان و پرستاران می‌توانند اندام‌های بیشتری را ببینند و مشکلاتی را که اسکن‌های خارجی قادر به رصد آن‌ها نیستند، شناسایی کنند.</a:t>
            </a:r>
            <a:br>
              <a:rPr lang="fa-IR" sz="1600" dirty="0">
                <a:cs typeface="B Nazanin" panose="00000400000000000000" pitchFamily="2" charset="-78"/>
              </a:rPr>
            </a:br>
            <a:r>
              <a:rPr lang="fa-IR" sz="1600" dirty="0">
                <a:cs typeface="B Nazanin" panose="00000400000000000000" pitchFamily="2" charset="-78"/>
              </a:rPr>
              <a:t>در حالی که با استفاده از فناوری اسکن معمولی می‌توان از مری، معده و روده بزرگ با موفقیت اسکن گرفت، دیگر اندام‌ها شامل روده کوچک با اندسکوپی (لوله‌ مجهز به یک دوربین در انتهایش) قابل‌ مشاهده نیستند. روده کوچک که طول آن دو تا هشت متر است، در وسط سیستم گوارش قرار دارد و بررسی آن برای کادر پزشکی دشوار است. زمانی که بیمار </a:t>
            </a:r>
            <a:r>
              <a:rPr lang="en-US" sz="1600" dirty="0" err="1">
                <a:cs typeface="B Nazanin" panose="00000400000000000000" pitchFamily="2" charset="-78"/>
              </a:rPr>
              <a:t>Pillcam</a:t>
            </a:r>
            <a:r>
              <a:rPr lang="en-US" sz="1600" dirty="0">
                <a:cs typeface="B Nazanin" panose="00000400000000000000" pitchFamily="2" charset="-78"/>
              </a:rPr>
              <a:t> </a:t>
            </a:r>
            <a:r>
              <a:rPr lang="fa-IR" sz="1600" dirty="0">
                <a:cs typeface="B Nazanin" panose="00000400000000000000" pitchFamily="2" charset="-78"/>
              </a:rPr>
              <a:t>را می‌بلعد، سیستم ظرف چند ساعت تمامی بدن را می‌پیماید. کاربر کمربندی می‌پوشد که تصاویر را برای کمک به شرایطی مانند بیماری‌های سلیاک (نوعی اختلال خودایمنی روده باریک) و کرون (التهاب روده) از قرص دریافت و ذخیره می‌کند. هر بار استفاده از اندسکوپی کپسولی ساخت «بیمارستان رویال بولتون» انگلستان ۵۰۰ پوند هزینه به دنبال دارد و این فناوری در چند بیمارستان انگلستان قابل‌دسترس است.</a:t>
            </a:r>
          </a:p>
          <a:p>
            <a:pPr algn="r" rtl="1"/>
            <a:endParaRPr lang="en-US" sz="1600" dirty="0">
              <a:cs typeface="B Nazanin" panose="00000400000000000000" pitchFamily="2" charset="-78"/>
            </a:endParaRPr>
          </a:p>
        </p:txBody>
      </p:sp>
      <p:pic>
        <p:nvPicPr>
          <p:cNvPr id="3074" name="Picture 2" descr="BMEcenter.ir-06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4961898"/>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BMEcenter.ir-06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801" y="4070830"/>
            <a:ext cx="2952328" cy="2814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812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491880" y="3429000"/>
            <a:ext cx="5580112" cy="3096344"/>
          </a:xfrm>
        </p:spPr>
        <p:txBody>
          <a:bodyPr>
            <a:noAutofit/>
          </a:bodyPr>
          <a:lstStyle/>
          <a:p>
            <a:pPr algn="justLow" rtl="1"/>
            <a:r>
              <a:rPr lang="fa-IR" sz="1600" dirty="0">
                <a:cs typeface="B Nazanin" panose="00000400000000000000" pitchFamily="2" charset="-78"/>
              </a:rPr>
              <a:t/>
            </a:r>
            <a:br>
              <a:rPr lang="fa-IR" sz="1600" dirty="0">
                <a:cs typeface="B Nazanin" panose="00000400000000000000" pitchFamily="2" charset="-78"/>
              </a:rPr>
            </a:br>
            <a:r>
              <a:rPr lang="fa-IR" sz="1600" dirty="0">
                <a:cs typeface="B Nazanin" panose="00000400000000000000" pitchFamily="2" charset="-78"/>
              </a:rPr>
              <a:t>این سیستم «مردمک‌سنج» نام دارد و با تاباندن چهار نور رنگی (سفید، قرمز، سبز و آبی) به درون مردمک آن را تحریک کرده و سپس نور منعکس‌شده از چشم را تحلیل می‌کند. با استفاده از این تکنیک، ابزار ابداعی ۱۰ پارامتر مرتبط با قطر مردمک و زمان واکنش را اندازه‌گیری می‌کند و پنج عدد از این پارامترها تحت تاثیر نوروپاتی اتونوم دیابتی هستند. به گفته «مانگ او-یانگ» از دانشگاه ملی چیائو-تانگ و رهبر ارشد این مطالعه، در مقایسه با تکنیک‌های تشخیصی موجود، این مردمک‌سنج قابل‌اعتمادتر، کارآمدتر، قابل‌حمل و راهکاری ارزان برای تشخیص نوروپاتی اتونوم دیابتی در مراحل آغازین است. این ابزار هم‌اکنون در شکل نمونه اولیه بوده و امید می‌رود با اتمام آزمایش‌های بالینی، بتواند به صورت تجاری تا پایان دهه جاری میلادی در دسترس قرار گیرد. جزئیات این دستاورد علمی در مجله </a:t>
            </a:r>
            <a:r>
              <a:rPr lang="en-US" sz="1600" dirty="0">
                <a:cs typeface="B Nazanin" panose="00000400000000000000" pitchFamily="2" charset="-78"/>
              </a:rPr>
              <a:t>Applied Optics </a:t>
            </a:r>
            <a:r>
              <a:rPr lang="fa-IR" sz="1600" dirty="0">
                <a:cs typeface="B Nazanin" panose="00000400000000000000" pitchFamily="2" charset="-78"/>
              </a:rPr>
              <a:t>منتشر شده است.</a:t>
            </a:r>
          </a:p>
          <a:p>
            <a:pPr algn="justLow" rtl="1"/>
            <a:endParaRPr lang="en-US" sz="1600" dirty="0">
              <a:cs typeface="B Nazanin" panose="00000400000000000000" pitchFamily="2" charset="-78"/>
            </a:endParaRPr>
          </a:p>
        </p:txBody>
      </p:sp>
      <p:pic>
        <p:nvPicPr>
          <p:cNvPr id="4098" name="Picture 2" descr="BMEcenter.ir-058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197" y="3905039"/>
            <a:ext cx="2917675" cy="218825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151180"/>
            <a:ext cx="8568952" cy="3570208"/>
          </a:xfrm>
          <a:prstGeom prst="rect">
            <a:avLst/>
          </a:prstGeom>
        </p:spPr>
        <p:txBody>
          <a:bodyPr wrap="square">
            <a:spAutoFit/>
          </a:bodyPr>
          <a:lstStyle/>
          <a:p>
            <a:pPr algn="ctr" rtl="1"/>
            <a:r>
              <a:rPr lang="fa-IR" sz="3200" b="1" dirty="0" smtClean="0">
                <a:cs typeface="B Nazanin" panose="00000400000000000000" pitchFamily="2" charset="-78"/>
              </a:rPr>
              <a:t>برای تشخیص زود هنگام دیابت مردمک‌سنج پوشیدنی اختراع شد</a:t>
            </a:r>
          </a:p>
          <a:p>
            <a:pPr algn="just" rtl="1"/>
            <a:r>
              <a:rPr lang="fa-IR" dirty="0" smtClean="0">
                <a:cs typeface="B Nazanin" panose="00000400000000000000" pitchFamily="2" charset="-78"/>
              </a:rPr>
              <a:t>دانشمندان ابزاری پوشیدنی را اختراع کردند، که با بررسی مردمک چشم، دیابت را در فرد بیمار شناسایی می کند. نوروپاتی اتونوم دیابتی (به آسیب رشته های عصبی که در تنظیم فشار خون، ضربان قلب، روده و تخلیه مثانه ، هضم غذا، و کارهای دیگر بدن نقش دارند نوروپاتی اتونوم گویند)، شرایطی است که می‌تواند در هر دوی دیابت‌های نوع ۱ و ۲ رخ دهد و عصب‌های اتونوم که دستگاه گوارش، قلب و دیگر اندام‌های حیاتی بدن را کنترل می‌کنند را با خطر جدی مواجه کند.. </a:t>
            </a:r>
            <a:br>
              <a:rPr lang="fa-IR" dirty="0" smtClean="0">
                <a:cs typeface="B Nazanin" panose="00000400000000000000" pitchFamily="2" charset="-78"/>
              </a:rPr>
            </a:br>
            <a:r>
              <a:rPr lang="fa-IR" dirty="0" smtClean="0">
                <a:cs typeface="B Nazanin" panose="00000400000000000000" pitchFamily="2" charset="-78"/>
              </a:rPr>
              <a:t>در حالت معمول، پزشکان به دنبال شناسایی نوروپاتی اتونوم دیابتی از طریق رهگیری تغییرات در سرعت فرآیند گوارش بیمار، ضربان قلب و فشار خون هستند اما به گفته دانشمندان دانشگاه ملی چیائو تانگ و بیمارستان دانشگاه ملی تایوان، چنین رویکردی اغلب این شرایط را شناسایی نمی‌کند مگر این که پیش‌تر آسیب قابل‌توجهی به عصب‌ها و اندام‌ها رخ داده باشد. با این حال، سامانه جدید این محققان از ابزار پوشیدنی کوچکی بهره می‌برد که روی یک جفت عینک قرار می‌گیرد و بر اندازه مردمک‌های بیمار طی یک بازه زمانی یک و نیم ساعته در دفتر پزشک نظارت می‌کند.</a:t>
            </a:r>
            <a:endParaRPr lang="en-US" dirty="0"/>
          </a:p>
        </p:txBody>
      </p:sp>
    </p:spTree>
    <p:extLst>
      <p:ext uri="{BB962C8B-B14F-4D97-AF65-F5344CB8AC3E}">
        <p14:creationId xmlns:p14="http://schemas.microsoft.com/office/powerpoint/2010/main" val="131895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9552" y="188640"/>
            <a:ext cx="8136904" cy="6048672"/>
          </a:xfrm>
        </p:spPr>
        <p:txBody>
          <a:bodyPr>
            <a:noAutofit/>
          </a:bodyPr>
          <a:lstStyle/>
          <a:p>
            <a:pPr algn="ctr" rtl="1"/>
            <a:r>
              <a:rPr lang="fa-IR" sz="2800" b="1" dirty="0" smtClean="0">
                <a:cs typeface="B Nazanin" panose="00000400000000000000" pitchFamily="2" charset="-78"/>
              </a:rPr>
              <a:t>با </a:t>
            </a:r>
            <a:r>
              <a:rPr lang="fa-IR" sz="2800" b="1" dirty="0">
                <a:cs typeface="B Nazanin" panose="00000400000000000000" pitchFamily="2" charset="-78"/>
              </a:rPr>
              <a:t>یک وسیله قابل کاشت در بدن می توان آپنه انسدادی را درمان کرد</a:t>
            </a:r>
          </a:p>
          <a:p>
            <a:pPr marL="45720" indent="0" algn="justLow" rtl="1">
              <a:buNone/>
            </a:pPr>
            <a:r>
              <a:rPr lang="fa-IR" sz="1400" dirty="0" smtClean="0">
                <a:cs typeface="B Nazanin" panose="00000400000000000000" pitchFamily="2" charset="-78"/>
              </a:rPr>
              <a:t>اداره </a:t>
            </a:r>
            <a:r>
              <a:rPr lang="fa-IR" sz="1400" dirty="0">
                <a:cs typeface="B Nazanin" panose="00000400000000000000" pitchFamily="2" charset="-78"/>
              </a:rPr>
              <a:t>کل غذا و داروی ایالات متحده </a:t>
            </a:r>
            <a:r>
              <a:rPr lang="en-US" sz="1400" dirty="0">
                <a:cs typeface="B Nazanin" panose="00000400000000000000" pitchFamily="2" charset="-78"/>
              </a:rPr>
              <a:t>Inspire® Upper Airway Stimulation – UAS </a:t>
            </a:r>
            <a:r>
              <a:rPr lang="fa-IR" sz="1400" dirty="0">
                <a:cs typeface="B Nazanin" panose="00000400000000000000" pitchFamily="2" charset="-78"/>
              </a:rPr>
              <a:t>را تائید کرد که برای درمان آپنه انسدادی استفاده می شود</a:t>
            </a:r>
            <a:r>
              <a:rPr lang="fa-IR" sz="1400" dirty="0" smtClean="0">
                <a:cs typeface="B Nazanin" panose="00000400000000000000" pitchFamily="2" charset="-78"/>
              </a:rPr>
              <a:t>.</a:t>
            </a:r>
            <a:endParaRPr lang="fa-IR" sz="1400" dirty="0">
              <a:cs typeface="B Nazanin" panose="00000400000000000000" pitchFamily="2" charset="-78"/>
            </a:endParaRPr>
          </a:p>
          <a:p>
            <a:pPr marL="45720" indent="0" algn="justLow" rtl="1">
              <a:buNone/>
            </a:pPr>
            <a:r>
              <a:rPr lang="fa-IR" sz="1400" dirty="0" smtClean="0">
                <a:cs typeface="B Nazanin" panose="00000400000000000000" pitchFamily="2" charset="-78"/>
              </a:rPr>
              <a:t>سیستم </a:t>
            </a:r>
            <a:r>
              <a:rPr lang="en-US" sz="1400" dirty="0">
                <a:cs typeface="B Nazanin" panose="00000400000000000000" pitchFamily="2" charset="-78"/>
              </a:rPr>
              <a:t>Inspire UAS </a:t>
            </a:r>
            <a:r>
              <a:rPr lang="fa-IR" sz="1400" dirty="0">
                <a:cs typeface="B Nazanin" panose="00000400000000000000" pitchFamily="2" charset="-78"/>
              </a:rPr>
              <a:t>در واقع یک محرک عصبی قابل کاشت در بدن است که در درمان آپنه انسدادی خواب متوسط تا شدید کاربرد دارد. سیستم مذکور از اجزای قابل کاشت در بدن تشکیل شده که شامل پالس ژنراتور قابل کاشت در بدن (</a:t>
            </a:r>
            <a:r>
              <a:rPr lang="en-US" sz="1400" dirty="0">
                <a:cs typeface="B Nazanin" panose="00000400000000000000" pitchFamily="2" charset="-78"/>
              </a:rPr>
              <a:t>IPG)، </a:t>
            </a:r>
            <a:r>
              <a:rPr lang="fa-IR" sz="1400" dirty="0">
                <a:cs typeface="B Nazanin" panose="00000400000000000000" pitchFamily="2" charset="-78"/>
              </a:rPr>
              <a:t>لید تحریکی و لید حسی است. اجزای خارجی آن نیز شامل یک برنامه‌ریز پزشک و یک برنامه‌ریز بیمار است. نحوه کارکرد دستگاه به این صورت است که پالس ژنراتور قابل کاشت در بدن الگوی تنفس بیمار را تشخیص داده و راه هوایی را با تحریک ملایم عصب هیپوگلوسال باز نگه می‌دارد. این عصب حرکت زبان را حین تنفس دم تحت کنترل خود دارد</a:t>
            </a:r>
            <a:r>
              <a:rPr lang="fa-IR" sz="1400" dirty="0" smtClean="0">
                <a:cs typeface="B Nazanin" panose="00000400000000000000" pitchFamily="2" charset="-78"/>
              </a:rPr>
              <a:t>.</a:t>
            </a:r>
            <a:endParaRPr lang="en-US" sz="1400" dirty="0" smtClean="0">
              <a:cs typeface="B Nazanin" panose="00000400000000000000" pitchFamily="2" charset="-78"/>
            </a:endParaRPr>
          </a:p>
          <a:p>
            <a:pPr marL="45720" indent="0" algn="justLow" rtl="1">
              <a:buNone/>
            </a:pPr>
            <a:r>
              <a:rPr lang="fa-IR" sz="1400" dirty="0">
                <a:cs typeface="B Nazanin" panose="00000400000000000000" pitchFamily="2" charset="-78"/>
              </a:rPr>
              <a:t/>
            </a:r>
            <a:br>
              <a:rPr lang="fa-IR" sz="1400" dirty="0">
                <a:cs typeface="B Nazanin" panose="00000400000000000000" pitchFamily="2" charset="-78"/>
              </a:rPr>
            </a:br>
            <a:r>
              <a:rPr lang="fa-IR" sz="1400" dirty="0">
                <a:cs typeface="B Nazanin" panose="00000400000000000000" pitchFamily="2" charset="-78"/>
              </a:rPr>
              <a:t>تنظیمات تحریک عصب با استفاده از برنامه‌ریز خارجی پزشک سازگار می‌شود. برنامه‌ریز بیمار به بیمار امکان می‌دهد تا قبل از اینکه به خواب رود، دستگاه را روشن کرده و وقتی از خواب بیدار شد، آن را خاموش کند. سیستم </a:t>
            </a:r>
            <a:r>
              <a:rPr lang="en-US" sz="1400" dirty="0">
                <a:cs typeface="B Nazanin" panose="00000400000000000000" pitchFamily="2" charset="-78"/>
              </a:rPr>
              <a:t>Inspire UAS </a:t>
            </a:r>
            <a:r>
              <a:rPr lang="fa-IR" sz="1400" dirty="0">
                <a:cs typeface="B Nazanin" panose="00000400000000000000" pitchFamily="2" charset="-78"/>
              </a:rPr>
              <a:t>برای درمان زیرگروهی از بیماران مبتلا به آپنه انسدادی متوط تا شدید خواب که شاخص </a:t>
            </a:r>
            <a:r>
              <a:rPr lang="en-US" sz="1400" dirty="0">
                <a:cs typeface="B Nazanin" panose="00000400000000000000" pitchFamily="2" charset="-78"/>
              </a:rPr>
              <a:t>apnea-hypopnea </a:t>
            </a:r>
            <a:r>
              <a:rPr lang="fa-IR" sz="1400" dirty="0">
                <a:cs typeface="B Nazanin" panose="00000400000000000000" pitchFamily="2" charset="-78"/>
              </a:rPr>
              <a:t>یا </a:t>
            </a:r>
            <a:r>
              <a:rPr lang="en-US" sz="1400" dirty="0">
                <a:cs typeface="B Nazanin" panose="00000400000000000000" pitchFamily="2" charset="-78"/>
              </a:rPr>
              <a:t>AHI </a:t>
            </a:r>
            <a:r>
              <a:rPr lang="fa-IR" sz="1400" dirty="0">
                <a:cs typeface="B Nazanin" panose="00000400000000000000" pitchFamily="2" charset="-78"/>
              </a:rPr>
              <a:t>آنها بیشتر یا مساوی ۲۰ و کمتر یا مساوی ۶۵ است، استفاده می‌شود.</a:t>
            </a:r>
            <a:br>
              <a:rPr lang="fa-IR" sz="1400" dirty="0">
                <a:cs typeface="B Nazanin" panose="00000400000000000000" pitchFamily="2" charset="-78"/>
              </a:rPr>
            </a:br>
            <a:r>
              <a:rPr lang="fa-IR" sz="1400" dirty="0">
                <a:cs typeface="B Nazanin" panose="00000400000000000000" pitchFamily="2" charset="-78"/>
              </a:rPr>
              <a:t>همچنین بیماران ۲۲ سال و بیشتر مجاز به استفاده از این دستگاه هستند که در معاینات بالینی ثابت شده نمی‌توانند از درمان‌های فشار راه هوایی مثبت(</a:t>
            </a:r>
            <a:r>
              <a:rPr lang="en-US" sz="1400" dirty="0">
                <a:cs typeface="B Nazanin" panose="00000400000000000000" pitchFamily="2" charset="-78"/>
              </a:rPr>
              <a:t>PAP) </a:t>
            </a:r>
            <a:r>
              <a:rPr lang="fa-IR" sz="1400" dirty="0">
                <a:cs typeface="B Nazanin" panose="00000400000000000000" pitchFamily="2" charset="-78"/>
              </a:rPr>
              <a:t>بهره برده یا این نوع درمان‌ها را تحمل ‌کنند. همچنین کسانی که کلاپس کامل هم‌مرکز در سطح کام نرم ندارند نیز از این وسیله می‌توانند سود ببرند. درمان‌های فشار راه هوایی مثبت در بیماری با شکست مواجه شده که نتوانسته باشد آپنه انسدادی خواب وی را برطرف کند (</a:t>
            </a:r>
            <a:r>
              <a:rPr lang="en-US" sz="1400" dirty="0">
                <a:cs typeface="B Nazanin" panose="00000400000000000000" pitchFamily="2" charset="-78"/>
              </a:rPr>
              <a:t>AHI </a:t>
            </a:r>
            <a:r>
              <a:rPr lang="fa-IR" sz="1400" dirty="0">
                <a:cs typeface="B Nazanin" panose="00000400000000000000" pitchFamily="2" charset="-78"/>
              </a:rPr>
              <a:t>بیشتر از ۲۰، علیرغم استفاده از </a:t>
            </a:r>
            <a:r>
              <a:rPr lang="en-US" sz="1400" dirty="0">
                <a:cs typeface="B Nazanin" panose="00000400000000000000" pitchFamily="2" charset="-78"/>
              </a:rPr>
              <a:t>PAP). </a:t>
            </a:r>
            <a:r>
              <a:rPr lang="fa-IR" sz="1400" dirty="0">
                <a:cs typeface="B Nazanin" panose="00000400000000000000" pitchFamily="2" charset="-78"/>
              </a:rPr>
              <a:t>همچنین عدم تحمل </a:t>
            </a:r>
            <a:r>
              <a:rPr lang="en-US" sz="1400" dirty="0">
                <a:cs typeface="B Nazanin" panose="00000400000000000000" pitchFamily="2" charset="-78"/>
              </a:rPr>
              <a:t>PAP </a:t>
            </a:r>
            <a:r>
              <a:rPr lang="fa-IR" sz="1400" dirty="0">
                <a:cs typeface="B Nazanin" panose="00000400000000000000" pitchFamily="2" charset="-78"/>
              </a:rPr>
              <a:t>به صورت زیر تعریف می‌شود: عدم توانایی در استفاده از </a:t>
            </a:r>
            <a:r>
              <a:rPr lang="en-US" sz="1400" dirty="0">
                <a:cs typeface="B Nazanin" panose="00000400000000000000" pitchFamily="2" charset="-78"/>
              </a:rPr>
              <a:t>PAP (</a:t>
            </a:r>
            <a:r>
              <a:rPr lang="fa-IR" sz="1400" dirty="0">
                <a:cs typeface="B Nazanin" panose="00000400000000000000" pitchFamily="2" charset="-78"/>
              </a:rPr>
              <a:t>استفاده بیش از ۵شب در هفته؛ استفاده بیش از ۴ ساعت در یک شب) یا عدم تمایل به استفاده از </a:t>
            </a:r>
            <a:r>
              <a:rPr lang="en-US" sz="1400" dirty="0">
                <a:cs typeface="B Nazanin" panose="00000400000000000000" pitchFamily="2" charset="-78"/>
              </a:rPr>
              <a:t>PAP.</a:t>
            </a:r>
          </a:p>
          <a:p>
            <a:pPr algn="justLow" rtl="1"/>
            <a:endParaRPr lang="en-US" sz="1400" dirty="0">
              <a:cs typeface="B Nazanin" panose="00000400000000000000" pitchFamily="2" charset="-78"/>
            </a:endParaRPr>
          </a:p>
        </p:txBody>
      </p:sp>
      <p:pic>
        <p:nvPicPr>
          <p:cNvPr id="5122" name="Picture 2" descr="BMEcenter.ir-058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581128"/>
            <a:ext cx="2857500" cy="1609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692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11560" y="332656"/>
            <a:ext cx="7848872" cy="4896544"/>
          </a:xfrm>
        </p:spPr>
        <p:txBody>
          <a:bodyPr>
            <a:normAutofit fontScale="85000" lnSpcReduction="20000"/>
          </a:bodyPr>
          <a:lstStyle/>
          <a:p>
            <a:pPr marL="45720" indent="0" algn="ctr" rtl="1">
              <a:buNone/>
            </a:pPr>
            <a:r>
              <a:rPr lang="fa-IR" sz="3800" b="1" dirty="0" smtClean="0">
                <a:cs typeface="B Nazanin" panose="00000400000000000000" pitchFamily="2" charset="-78"/>
              </a:rPr>
              <a:t>خودکاری </a:t>
            </a:r>
            <a:r>
              <a:rPr lang="fa-IR" sz="3800" b="1" dirty="0">
                <a:cs typeface="B Nazanin" panose="00000400000000000000" pitchFamily="2" charset="-78"/>
              </a:rPr>
              <a:t>که زخم ها را در یک لحظه ترمیم </a:t>
            </a:r>
            <a:r>
              <a:rPr lang="fa-IR" sz="3800" b="1" dirty="0" smtClean="0">
                <a:cs typeface="B Nazanin" panose="00000400000000000000" pitchFamily="2" charset="-78"/>
              </a:rPr>
              <a:t>می‌کند</a:t>
            </a:r>
            <a:endParaRPr lang="en-US" sz="3800" b="1" dirty="0" smtClean="0">
              <a:cs typeface="B Nazanin" panose="00000400000000000000" pitchFamily="2" charset="-78"/>
            </a:endParaRPr>
          </a:p>
          <a:p>
            <a:pPr marL="45720" indent="0" algn="ctr" rtl="1">
              <a:buNone/>
            </a:pPr>
            <a:endParaRPr lang="fa-IR" sz="3800" b="1" dirty="0">
              <a:cs typeface="B Nazanin" panose="00000400000000000000" pitchFamily="2" charset="-78"/>
            </a:endParaRPr>
          </a:p>
          <a:p>
            <a:pPr marL="45720" indent="0" algn="justLow" rtl="1">
              <a:buNone/>
            </a:pPr>
            <a:r>
              <a:rPr lang="fa-IR" dirty="0" smtClean="0">
                <a:cs typeface="B Nazanin" panose="00000400000000000000" pitchFamily="2" charset="-78"/>
              </a:rPr>
              <a:t>محققان </a:t>
            </a:r>
            <a:r>
              <a:rPr lang="fa-IR" dirty="0">
                <a:cs typeface="B Nazanin" panose="00000400000000000000" pitchFamily="2" charset="-78"/>
              </a:rPr>
              <a:t>هندی یک خودکار فناوری پیشرفته تولید کرده‌اند که با قرار گرفتن بر روی سطح زخمی، بسرعت آنرا ترمیم می‌کند. فناوری تولیدی مرکز تسهیلات فناوریهای صنعتی پلاسما (</a:t>
            </a:r>
            <a:r>
              <a:rPr lang="en-US" dirty="0">
                <a:cs typeface="B Nazanin" panose="00000400000000000000" pitchFamily="2" charset="-78"/>
              </a:rPr>
              <a:t>FCIPT) – </a:t>
            </a:r>
            <a:r>
              <a:rPr lang="fa-IR" dirty="0">
                <a:cs typeface="B Nazanin" panose="00000400000000000000" pitchFamily="2" charset="-78"/>
              </a:rPr>
              <a:t>از شعبات موسسه تحقیقات پلاسمای هند – موسوم به «مشعل جت پلاسمای سرد» به امدادرسانان کمک می‌کند تا در زمان نیاز، بجای استفاده از داروهای انعقاد خون برای توقف خونریزی، با تابش پرتو آبی از نوک این خودکار بسرعت زخم را ترمیم کنند. این مرکز اکنون در تلاش برای کسب تائیدیه‌های ضروری از سوی دولت برای این دستگاه نجات‌بخش است تا بتوان از آن در خدمات اورژانس بهره برد. همچنین جراحان و سازمانهای غیردولتی می‌توانند از این فناوری برای کمک به مجروحان جاده‌ای بهره ببرند</a:t>
            </a:r>
            <a:r>
              <a:rPr lang="fa-IR" dirty="0" smtClean="0">
                <a:cs typeface="B Nazanin" panose="00000400000000000000" pitchFamily="2" charset="-78"/>
              </a:rPr>
              <a:t>.</a:t>
            </a:r>
            <a:endParaRPr lang="en-US" dirty="0" smtClean="0">
              <a:cs typeface="B Nazanin" panose="00000400000000000000" pitchFamily="2" charset="-78"/>
            </a:endParaRPr>
          </a:p>
          <a:p>
            <a:pPr marL="45720" indent="0" algn="justLow" rtl="1">
              <a:buNone/>
            </a:pP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در حال حاضر، خودکار پلاسما از گاز آرگون استفاده کرده و جریان کوچکی از پلاسما با دمای اتاق را منتشر می‌کند. این افشانه انرژی الکتریکی به سمت بافت آسیب‌دیده باعث بسته شدن رگهای خونی و در نتیجه متوقف شدن خونریزی می‌شود. کارایی خودکار پلاسما در حال حاضر در آزمایشگاه </a:t>
            </a:r>
            <a:r>
              <a:rPr lang="en-US" dirty="0">
                <a:cs typeface="B Nazanin" panose="00000400000000000000" pitchFamily="2" charset="-78"/>
              </a:rPr>
              <a:t>FCIPT </a:t>
            </a:r>
            <a:r>
              <a:rPr lang="fa-IR" dirty="0">
                <a:cs typeface="B Nazanin" panose="00000400000000000000" pitchFamily="2" charset="-78"/>
              </a:rPr>
              <a:t>بر روی خون ساکن تائید شده است. دانشمندان در گام بعدی خود به دنبال جایگزین کردن گاز آرگون با هوای قابل دسترس هستند. فناوری مذکور می‌تواند با کمترین جریان برق که از باتری آمبولانس قابل دسترسی است، کار کند. به گفته دانشمندان، از جت پلاسما همچنین می‌توان در عملهای جراجی برای از بین بردن سلولهای سرطانی بدون آسیب رساندن به بافت اطراف بهره برد.</a:t>
            </a:r>
          </a:p>
          <a:p>
            <a:pPr algn="justLow" rtl="1"/>
            <a:endParaRPr lang="en-US" dirty="0">
              <a:cs typeface="B Nazanin" panose="00000400000000000000" pitchFamily="2" charset="-78"/>
            </a:endParaRPr>
          </a:p>
        </p:txBody>
      </p:sp>
      <p:pic>
        <p:nvPicPr>
          <p:cNvPr id="7170" name="Picture 2" descr="BMEcenter.ir-058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145359"/>
            <a:ext cx="2724150" cy="152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2061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9552" y="731520"/>
            <a:ext cx="8064896" cy="4137640"/>
          </a:xfrm>
        </p:spPr>
        <p:txBody>
          <a:bodyPr>
            <a:normAutofit fontScale="77500" lnSpcReduction="20000"/>
          </a:bodyPr>
          <a:lstStyle/>
          <a:p>
            <a:pPr marL="45720" indent="0" algn="ctr" rtl="1">
              <a:buNone/>
            </a:pPr>
            <a:r>
              <a:rPr lang="fa-IR" sz="4000" b="1" dirty="0">
                <a:cs typeface="B Nazanin" panose="00000400000000000000" pitchFamily="2" charset="-78"/>
              </a:rPr>
              <a:t>با این ابزار هوشمند رفتار نوزاد را پیش بینی کنید</a:t>
            </a:r>
          </a:p>
          <a:p>
            <a:pPr marL="45720" indent="0" algn="justLow" rtl="1">
              <a:buNone/>
            </a:pPr>
            <a:r>
              <a:rPr lang="fa-IR" dirty="0" smtClean="0">
                <a:cs typeface="B Nazanin" panose="00000400000000000000" pitchFamily="2" charset="-78"/>
              </a:rPr>
              <a:t>تعییر </a:t>
            </a:r>
            <a:r>
              <a:rPr lang="fa-IR" dirty="0">
                <a:cs typeface="B Nazanin" panose="00000400000000000000" pitchFamily="2" charset="-78"/>
              </a:rPr>
              <a:t>ضربان قلب و دما برای بدن نوزاد از مهم ترین فاکتورهای علائم حیاتی است و مسلما کنترل دقیق رفتار نوزاد هنگامی که والدین او خواب هستند غیر ممکن است،به همین جهت مهندسان پزشکی ابزار جدیدی را اختراع کرده اند.ابزار هوشمند نظارتی جدید به والدین امکان آگاهی از وضعیت جسمانی نوزادشان و شرایط اتاق وی را می‌دهد و از رفتار گذشته کودک برای ارائه پیشنهادات تخصصی به پدر و مادرهای محروم از خواب بهره می‌برد. سیستم </a:t>
            </a:r>
            <a:r>
              <a:rPr lang="en-US" dirty="0" err="1">
                <a:cs typeface="B Nazanin" panose="00000400000000000000" pitchFamily="2" charset="-78"/>
              </a:rPr>
              <a:t>Sproutling</a:t>
            </a:r>
            <a:r>
              <a:rPr lang="en-US" dirty="0">
                <a:cs typeface="B Nazanin" panose="00000400000000000000" pitchFamily="2" charset="-78"/>
              </a:rPr>
              <a:t> </a:t>
            </a:r>
            <a:r>
              <a:rPr lang="fa-IR" dirty="0">
                <a:cs typeface="B Nazanin" panose="00000400000000000000" pitchFamily="2" charset="-78"/>
              </a:rPr>
              <a:t>که توسط شرکتی به همین نام در کالیفرنیا ارائه شده، شامل یک نوار قابل‌ شستشو و قابل‌تنفس است که از سیلیکون هیپو آلرژیک ساخته شده و می‌توان آن را دور قوزک پای نوزاد بست. این ابزار مجهز به دیشی است که به صورت بی‌سیم نوار پوشیدنی را شارژ و بر شرایط محیطی اتاق نوزاد نظارت می‌کند.</a:t>
            </a:r>
            <a:br>
              <a:rPr lang="fa-IR" dirty="0">
                <a:cs typeface="B Nazanin" panose="00000400000000000000" pitchFamily="2" charset="-78"/>
              </a:rPr>
            </a:br>
            <a:r>
              <a:rPr lang="fa-IR" dirty="0">
                <a:cs typeface="B Nazanin" panose="00000400000000000000" pitchFamily="2" charset="-78"/>
              </a:rPr>
              <a:t>سامانه ابداعی همچنین دارای نرم‌افزار </a:t>
            </a:r>
            <a:r>
              <a:rPr lang="en-US" dirty="0" err="1">
                <a:cs typeface="B Nazanin" panose="00000400000000000000" pitchFamily="2" charset="-78"/>
              </a:rPr>
              <a:t>Sproutling</a:t>
            </a:r>
            <a:r>
              <a:rPr lang="en-US" dirty="0">
                <a:cs typeface="B Nazanin" panose="00000400000000000000" pitchFamily="2" charset="-78"/>
              </a:rPr>
              <a:t> </a:t>
            </a:r>
            <a:r>
              <a:rPr lang="fa-IR" dirty="0">
                <a:cs typeface="B Nazanin" panose="00000400000000000000" pitchFamily="2" charset="-78"/>
              </a:rPr>
              <a:t>است که تمامی داده‌ها را به مشاهدات قابل‌استفاده و پیغام‌هایی تبدیل می‌کند. تمامی این اجزا با استفاده از شبکه وای‌فای خانگی به هم متصل‌اند. این فناوری در هر ثانیه ۱۶ اندازه‌گیری مختلف انجام می‌دهد که از آن میان می‌توان به ضربان قلب نوزاد، دمای بدن، موقعیت و حرکت نوزاد و همچنین رطوبت، سر و صدا و شرایط نوری اتاق وی اشاره کرد. والدین با استفاده از برنامه تلفن اندروید یا </a:t>
            </a:r>
            <a:r>
              <a:rPr lang="en-US" dirty="0">
                <a:cs typeface="B Nazanin" panose="00000400000000000000" pitchFamily="2" charset="-78"/>
              </a:rPr>
              <a:t>iOS </a:t>
            </a:r>
            <a:r>
              <a:rPr lang="fa-IR" dirty="0">
                <a:cs typeface="B Nazanin" panose="00000400000000000000" pitchFamily="2" charset="-78"/>
              </a:rPr>
              <a:t>می‌توانند تخمین‌هایی از میزان خواب کودک را بر اساس رفتار گذشته وی و همچنین میزان سر و صدای اتاق مشاهده کنند. علاوه بر این، آن‌ها می‌توانند زمان برخاستن نوزاد از خواب و نوع خلق و خوی وی را مشاهده کنند و سیستم تخمین می‌زند که آیا نوزاد در حال تجربه‌کردن یک ضربان قلب یا دمای بدن تغییریافته است یا خیر.</a:t>
            </a:r>
          </a:p>
          <a:p>
            <a:pPr algn="justLow" rtl="1"/>
            <a:endParaRPr lang="en-US" dirty="0">
              <a:cs typeface="B Nazanin" panose="00000400000000000000" pitchFamily="2" charset="-78"/>
            </a:endParaRPr>
          </a:p>
        </p:txBody>
      </p:sp>
      <p:pic>
        <p:nvPicPr>
          <p:cNvPr id="8194" name="Picture 2" descr="BMEcenter.ir-059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437112"/>
            <a:ext cx="2304256"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4012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9552" y="404664"/>
            <a:ext cx="8136904" cy="4320480"/>
          </a:xfrm>
        </p:spPr>
        <p:txBody>
          <a:bodyPr>
            <a:normAutofit fontScale="77500" lnSpcReduction="20000"/>
          </a:bodyPr>
          <a:lstStyle/>
          <a:p>
            <a:pPr marL="45720" indent="0" algn="ctr" rtl="1">
              <a:buNone/>
            </a:pPr>
            <a:r>
              <a:rPr lang="fa-IR" sz="3800" b="1" dirty="0">
                <a:cs typeface="B Nazanin" panose="00000400000000000000" pitchFamily="2" charset="-78"/>
              </a:rPr>
              <a:t>پایان دوران تست دارو بر حیوانات با ساخت تراشه ریه </a:t>
            </a:r>
            <a:r>
              <a:rPr lang="fa-IR" sz="3800" b="1" dirty="0" smtClean="0">
                <a:cs typeface="B Nazanin" panose="00000400000000000000" pitchFamily="2" charset="-78"/>
              </a:rPr>
              <a:t>ای</a:t>
            </a:r>
            <a:endParaRPr lang="en-US" sz="3800" b="1" dirty="0" smtClean="0">
              <a:cs typeface="B Nazanin" panose="00000400000000000000" pitchFamily="2" charset="-78"/>
            </a:endParaRPr>
          </a:p>
          <a:p>
            <a:pPr marL="45720" indent="0" algn="ctr" rtl="1">
              <a:buNone/>
            </a:pPr>
            <a:endParaRPr lang="fa-IR" sz="3800" b="1" dirty="0">
              <a:cs typeface="B Nazanin" panose="00000400000000000000" pitchFamily="2" charset="-78"/>
            </a:endParaRPr>
          </a:p>
          <a:p>
            <a:pPr marL="45720" indent="0" algn="r" rtl="1">
              <a:buNone/>
            </a:pPr>
            <a:r>
              <a:rPr lang="fa-IR" dirty="0" smtClean="0">
                <a:cs typeface="B Nazanin" panose="00000400000000000000" pitchFamily="2" charset="-78"/>
              </a:rPr>
              <a:t>تراشه </a:t>
            </a:r>
            <a:r>
              <a:rPr lang="fa-IR" dirty="0">
                <a:cs typeface="B Nazanin" panose="00000400000000000000" pitchFamily="2" charset="-78"/>
              </a:rPr>
              <a:t>ریه ای (</a:t>
            </a:r>
            <a:r>
              <a:rPr lang="en-US" dirty="0">
                <a:cs typeface="B Nazanin" panose="00000400000000000000" pitchFamily="2" charset="-78"/>
              </a:rPr>
              <a:t>Lung-on-a-Chip) </a:t>
            </a:r>
            <a:r>
              <a:rPr lang="fa-IR" dirty="0">
                <a:cs typeface="B Nazanin" panose="00000400000000000000" pitchFamily="2" charset="-78"/>
              </a:rPr>
              <a:t>یک دستگاه تحسین شده شبیه ریه انسان است که برای آزمایش دارو به کار می‌رود و می‌تواند آزمایش بر روی حیوانات را از بین ببرد.</a:t>
            </a:r>
          </a:p>
          <a:p>
            <a:pPr marL="45720" indent="0" algn="r" rtl="1">
              <a:buNone/>
            </a:pPr>
            <a:r>
              <a:rPr lang="fa-IR" dirty="0">
                <a:cs typeface="B Nazanin" panose="00000400000000000000" pitchFamily="2" charset="-78"/>
              </a:rPr>
              <a:t>این تراشه توسط موسسه </a:t>
            </a:r>
            <a:r>
              <a:rPr lang="en-US" dirty="0">
                <a:cs typeface="B Nazanin" panose="00000400000000000000" pitchFamily="2" charset="-78"/>
              </a:rPr>
              <a:t>Wyss </a:t>
            </a:r>
            <a:r>
              <a:rPr lang="fa-IR" dirty="0">
                <a:cs typeface="B Nazanin" panose="00000400000000000000" pitchFamily="2" charset="-78"/>
              </a:rPr>
              <a:t>توسعه یافته و به اندازه یک حافظه </a:t>
            </a:r>
            <a:r>
              <a:rPr lang="en-US" dirty="0">
                <a:cs typeface="B Nazanin" panose="00000400000000000000" pitchFamily="2" charset="-78"/>
              </a:rPr>
              <a:t>USB </a:t>
            </a:r>
            <a:r>
              <a:rPr lang="fa-IR" dirty="0">
                <a:cs typeface="B Nazanin" panose="00000400000000000000" pitchFamily="2" charset="-78"/>
              </a:rPr>
              <a:t>است و با سلول‌های ریه و رگ‌های انسان ساخته شده و بسیار شبیه به ریه واقعی انسان کار می‌کند.</a:t>
            </a:r>
          </a:p>
          <a:p>
            <a:pPr marL="45720" indent="0" algn="r" rtl="1">
              <a:buNone/>
            </a:pPr>
            <a:r>
              <a:rPr lang="fa-IR" dirty="0">
                <a:cs typeface="B Nazanin" panose="00000400000000000000" pitchFamily="2" charset="-78"/>
              </a:rPr>
              <a:t>این تراشه محیطی برای تست دارو فراهم می‌کند که مشابه استفاده از حیوانات می‌باشد و رفتارهای مکانیکی و بیوشیمیایی ریه انسان را تقلید می‌کند. این روش در نهایت می‌تواند نیاز به آزمایش دارو بر روی حیوانات را کاهش دهد.</a:t>
            </a:r>
          </a:p>
          <a:p>
            <a:pPr marL="45720" indent="0" algn="r" rtl="1">
              <a:buNone/>
            </a:pPr>
            <a:r>
              <a:rPr lang="fa-IR" dirty="0">
                <a:cs typeface="B Nazanin" panose="00000400000000000000" pitchFamily="2" charset="-78"/>
              </a:rPr>
              <a:t> </a:t>
            </a:r>
          </a:p>
          <a:p>
            <a:pPr marL="45720" indent="0" algn="r" rtl="1">
              <a:buNone/>
            </a:pPr>
            <a:r>
              <a:rPr lang="fa-IR" dirty="0">
                <a:cs typeface="B Nazanin" panose="00000400000000000000" pitchFamily="2" charset="-78"/>
              </a:rPr>
              <a:t>تراشه ریه‌ای از دو کانال تشکیل شده که توسط یک غشای متخلخل و قابل انعطاف از هم جدا شده‌اند. یک طرف آن با سلول‌های ریه انسان به صورت کیسه‌های هوایی پوشیده شده، در حالی که در طرف دیگر سلول های مویرگی انسان قرار گرفته شده که از ریه ها انسان‌ها گرفته شده‌اند. کانال‌های خلاء در هر طرف از غشا باعث می‌شوند که شبیه به یک ریه واقعی منبسط و منقبض شود.</a:t>
            </a:r>
          </a:p>
          <a:p>
            <a:pPr marL="45720" indent="0" algn="r" rtl="1">
              <a:buNone/>
            </a:pPr>
            <a:r>
              <a:rPr lang="fa-IR" dirty="0">
                <a:cs typeface="B Nazanin" panose="00000400000000000000" pitchFamily="2" charset="-78"/>
              </a:rPr>
              <a:t>باکتری‌ها و گلبول‌های سفید خون به غشا اضافه شده‌اند تا حتی بتوان واکنش آن‌ها با ریه انسان را مشاهده کرد. با ایجاد این تقلید، محققان می‌توانند به دنبال ایجاد یک جایگزین واقعی برای آزمایش روش‌های درمانی باشند.</a:t>
            </a:r>
          </a:p>
          <a:p>
            <a:pPr marL="45720" indent="0" algn="r" rtl="1">
              <a:buNone/>
            </a:pPr>
            <a:endParaRPr lang="en-US" dirty="0">
              <a:cs typeface="B Nazanin" panose="00000400000000000000" pitchFamily="2" charset="-78"/>
            </a:endParaRPr>
          </a:p>
        </p:txBody>
      </p:sp>
      <p:pic>
        <p:nvPicPr>
          <p:cNvPr id="9218" name="Picture 2" descr="BMEcenter.ir-6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692352"/>
            <a:ext cx="28575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631514"/>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45</TotalTime>
  <Words>818</Words>
  <Application>Microsoft Office PowerPoint</Application>
  <PresentationFormat>On-screen Show (4:3)</PresentationFormat>
  <Paragraphs>57</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Slipstream</vt:lpstr>
      <vt:lpstr>PowerPoint Presentation</vt:lpstr>
      <vt:lpstr>تلفن های همراه هوشمند وسیله ای برای مانیتورینگ ریه  با توجه به این که خرید برخی تجهیزات پزشکی برای افراد عادی جامعه امکان پذیر و مقرون به صرفه نیست شرکت های زیادی سعی بر این دارند تا با استفاده از تکنولوژی تلفن های همراه هوشمند تجهیزات پزشکی را برای افراد شبیه سازی کوچک و به صرفه کنند تا هم باعث کاهش هزینه ها شوند و هم کاربری این تجهیزات را برای همه امکان پذیر کنند به همین دلیل است که تلفن های همراه هوشمند راه‌های بی‌شمار جدیدی را برای پایش سلامت گشوده است. شمار فزاینده‌ای از وسایل و اپلکیشن‌ها برای کارهای گوناگون از آزمایش توانایی بینایی فرد گرفته تا پایش نوسان‌های خلق یا تناسب بدنی در اختیار قرار گرفته‌اند. سندپایپر(آخرین وسیله در حوزه وسایل بهداشتی متمرکز بر تلفن هوشمند که به عنوان جایگزینی ارزان‌تر برای وسایل معمول مانیتورینگ ریه طراحی شده است. سندپایپر برای عملکرد به‌عنوان یک اسپیرومتر ساده‌ شده و ارزان‌قیمت طراحی شده است. کاربر پس از اتصال وسیله به جک هدفون در تلفن دارای سیستم عامل آندروئیدی یا iOS به درون انتهای آن می‌دمد. یک حسگر، درون وسیله جریان الکتریکی متناسب با سرعت هوای در حال عبور از آن را ایجاد می‌کند و حجم هوای در حال حرکت از درون لوله را می‌سنجد. سپس سندپایپر می‌تواند پارامترهای معین تنفسی مانند ظرفیت ریه، سرعت دم و بازدم، میزان حجم هوای بازدمی در ثانیه و میزان محدود شدن جریان هوا را اندازه بگیرد. گردآوری چنین اطلاعاتی معمولا نیاز به ماشین‌های پیچیده دارد که هزاران دلار قیمت دارند. یک اپلیکیشن تلفن هوشمند به نام SpiroSmart نیز در دسترس قرار گرفته است که می‌تواند از شناسایی رزونانس تنفس در نای و تارهای صوتی را برای اندازه‌گیری جریان هوا استفاده کند. این وسایل و اپلیکیشن‌ها برای بیماران تنفسی طراحی شده است که مجبورند ماشین‌های گران‌قیمت برای مانیتورینگ خانگی بخرند یا مرتب به مطب دکتر سر بزنند. سند پایر در اواخر سال ۲۰۱۴ به بازار ارائه شد.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تلفن های همراه هوشمند وسیله ای برای مانیتورینگ ریه ارسال شده توسط:پوریا زیبائی دراخبار مهندسی پزشکی, جدیدترین تجهیزات پزشکی ۱۲ بهمن ۱۳۹۳ ۰ 236 بازدید با توجه به این که خرید برخی تجهیزات پزشکی برای افراد عادی جامعه امکان پذیر و مقرون به صرفه نیست شرکت های زیادی سعی بر این دارند تا با استفاده از تکنولوژی تلفن های همراه هوشمند تجهیزات پزشکی را برای افراد شبیه سازی کوچک و به صرفه کنند تا هم باعث کاهش هزینه ها شوند و هم کاربری این تجهیزات را برای همه امکان پذیر کنند به همین دلیل است که تلفن های همراه هوشمند راه‌های بی‌شمار جدیدی را برای پایش سلامت گشوده است. شمار فزاینده‌ای از وسایل و اپلکیشن‌ها برای کارهای گوناگون از آزمایش توانایی بینایی فرد گرفته تا پایش نوسان‌های خلق یا تناسب بدنی در اختیار قرار گرفته‌اند. سندپایپر(SandPiper)، آخرین وسیله در حوزه وسایل بهداشتی متمرکز بر تلفن هوشمند که به عنوان جایگزینی ارزان‌تر برای وسایل معمول مانیتورینگ ریه طراحی شده است. سندپایپر برای عملکرد به‌عنوان یک اسپیرومتر ساده‌ شده و ارزان‌قیمت طراحی شده است. کاربر پس از اتصال وسیله به جک هدفون در تلفن دارای سیستم عامل آندروئیدی یا iOS به درون انتهای آن می‌دمد. یک حسگر، درون وسیله جریان الکتریکی متناسب با سرعت هوای در حال عبور از آن را ایجاد می‌کند و حجم هوای در حال حرکت از درون لوله را می‌سنجد. سپس سندپایپر می‌تواند پارامترهای معین تنفسی مانند ظرفیت ریه، سرعت دم و بازدم، میزان حجم هوای بازدمی در ثانیه و میزان محدود شدن جریان هوا را اندازه بگیرد. گردآوری چنین اطلاعاتی معمولا نیاز به ماشین‌های پیچیده دارد که هزاران دلار قیمت دارند. یک اپلیکیشن تلفن هوشمند به نام SpiroSmart نیز در دسترس قرار گرفته است که می‌تواند از شناسایی رزونانس تنفس در نای و تارهای صوتی را برای اندازه‌گیری جریان هوا استفاده کند. این وسایل و اپلیکیشن‌ها برای بیماران تنفسی طراحی شده است که مجبورند ماشین‌های گران‌قیمت برای مانیتورینگ خانگی بخرند یا مرتب به مطب دکتر سر بزنند. سند پایر در اواخر سال ۲۰۱۴ به بازار ارائه شد.</dc:title>
  <dc:creator>saeed</dc:creator>
  <cp:lastModifiedBy>saeed</cp:lastModifiedBy>
  <cp:revision>7</cp:revision>
  <dcterms:created xsi:type="dcterms:W3CDTF">2015-05-11T05:55:04Z</dcterms:created>
  <dcterms:modified xsi:type="dcterms:W3CDTF">2015-05-12T08:34:34Z</dcterms:modified>
</cp:coreProperties>
</file>